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6256000" cy="9144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 Sans"/>
        <a:ea typeface="Gill Sans"/>
        <a:cs typeface="Gill Sans"/>
        <a:sym typeface="Gill Sans"/>
      </a:defRPr>
    </a:lvl1pPr>
    <a:lvl2pPr marL="0" marR="0" indent="2286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 Sans"/>
        <a:ea typeface="Gill Sans"/>
        <a:cs typeface="Gill Sans"/>
        <a:sym typeface="Gill Sans"/>
      </a:defRPr>
    </a:lvl2pPr>
    <a:lvl3pPr marL="0" marR="0" indent="4572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 Sans"/>
        <a:ea typeface="Gill Sans"/>
        <a:cs typeface="Gill Sans"/>
        <a:sym typeface="Gill Sans"/>
      </a:defRPr>
    </a:lvl3pPr>
    <a:lvl4pPr marL="0" marR="0" indent="6858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 Sans"/>
        <a:ea typeface="Gill Sans"/>
        <a:cs typeface="Gill Sans"/>
        <a:sym typeface="Gill Sans"/>
      </a:defRPr>
    </a:lvl4pPr>
    <a:lvl5pPr marL="0" marR="0" indent="9144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 Sans"/>
        <a:ea typeface="Gill Sans"/>
        <a:cs typeface="Gill Sans"/>
        <a:sym typeface="Gill Sans"/>
      </a:defRPr>
    </a:lvl5pPr>
    <a:lvl6pPr marL="0" marR="0" indent="11430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 Sans"/>
        <a:ea typeface="Gill Sans"/>
        <a:cs typeface="Gill Sans"/>
        <a:sym typeface="Gill Sans"/>
      </a:defRPr>
    </a:lvl6pPr>
    <a:lvl7pPr marL="0" marR="0" indent="13716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 Sans"/>
        <a:ea typeface="Gill Sans"/>
        <a:cs typeface="Gill Sans"/>
        <a:sym typeface="Gill Sans"/>
      </a:defRPr>
    </a:lvl7pPr>
    <a:lvl8pPr marL="0" marR="0" indent="16002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 Sans"/>
        <a:ea typeface="Gill Sans"/>
        <a:cs typeface="Gill Sans"/>
        <a:sym typeface="Gill Sans"/>
      </a:defRPr>
    </a:lvl8pPr>
    <a:lvl9pPr marL="0" marR="0" indent="18288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71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 Madhusudhan" userId="0b39b63d-97d2-416c-a0dd-10dec61b2c53" providerId="ADAL" clId="{BC95129F-BA56-40FB-8244-89CC45129A39}"/>
    <pc:docChg chg="modSld">
      <pc:chgData name="K Madhusudhan" userId="0b39b63d-97d2-416c-a0dd-10dec61b2c53" providerId="ADAL" clId="{BC95129F-BA56-40FB-8244-89CC45129A39}" dt="2024-05-13T12:35:59.202" v="4" actId="1076"/>
      <pc:docMkLst>
        <pc:docMk/>
      </pc:docMkLst>
      <pc:sldChg chg="modSp mod">
        <pc:chgData name="K Madhusudhan" userId="0b39b63d-97d2-416c-a0dd-10dec61b2c53" providerId="ADAL" clId="{BC95129F-BA56-40FB-8244-89CC45129A39}" dt="2024-05-08T11:27:23.819" v="3" actId="1076"/>
        <pc:sldMkLst>
          <pc:docMk/>
          <pc:sldMk cId="0" sldId="258"/>
        </pc:sldMkLst>
        <pc:spChg chg="mod">
          <ac:chgData name="K Madhusudhan" userId="0b39b63d-97d2-416c-a0dd-10dec61b2c53" providerId="ADAL" clId="{BC95129F-BA56-40FB-8244-89CC45129A39}" dt="2024-05-08T11:27:15.153" v="2" actId="1076"/>
          <ac:spMkLst>
            <pc:docMk/>
            <pc:sldMk cId="0" sldId="258"/>
            <ac:spMk id="74" creationId="{00000000-0000-0000-0000-000000000000}"/>
          </ac:spMkLst>
        </pc:spChg>
        <pc:spChg chg="mod">
          <ac:chgData name="K Madhusudhan" userId="0b39b63d-97d2-416c-a0dd-10dec61b2c53" providerId="ADAL" clId="{BC95129F-BA56-40FB-8244-89CC45129A39}" dt="2024-05-08T11:27:23.819" v="3" actId="1076"/>
          <ac:spMkLst>
            <pc:docMk/>
            <pc:sldMk cId="0" sldId="258"/>
            <ac:spMk id="75" creationId="{00000000-0000-0000-0000-000000000000}"/>
          </ac:spMkLst>
        </pc:spChg>
      </pc:sldChg>
      <pc:sldChg chg="modSp mod">
        <pc:chgData name="K Madhusudhan" userId="0b39b63d-97d2-416c-a0dd-10dec61b2c53" providerId="ADAL" clId="{BC95129F-BA56-40FB-8244-89CC45129A39}" dt="2024-05-13T12:35:59.202" v="4" actId="1076"/>
        <pc:sldMkLst>
          <pc:docMk/>
          <pc:sldMk cId="0" sldId="259"/>
        </pc:sldMkLst>
        <pc:spChg chg="mod">
          <ac:chgData name="K Madhusudhan" userId="0b39b63d-97d2-416c-a0dd-10dec61b2c53" providerId="ADAL" clId="{BC95129F-BA56-40FB-8244-89CC45129A39}" dt="2024-05-13T12:35:59.202" v="4" actId="1076"/>
          <ac:spMkLst>
            <pc:docMk/>
            <pc:sldMk cId="0" sldId="259"/>
            <ac:spMk id="8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46100" latinLnBrk="0">
      <a:defRPr sz="2000">
        <a:latin typeface="Lucida Grande"/>
        <a:ea typeface="Lucida Grande"/>
        <a:cs typeface="Lucida Grande"/>
        <a:sym typeface="Lucida Grande"/>
      </a:defRPr>
    </a:lvl1pPr>
    <a:lvl2pPr indent="457200" defTabSz="546100" latinLnBrk="0">
      <a:defRPr sz="2000">
        <a:latin typeface="Lucida Grande"/>
        <a:ea typeface="Lucida Grande"/>
        <a:cs typeface="Lucida Grande"/>
        <a:sym typeface="Lucida Grande"/>
      </a:defRPr>
    </a:lvl2pPr>
    <a:lvl3pPr indent="914400" defTabSz="546100" latinLnBrk="0">
      <a:defRPr sz="2000">
        <a:latin typeface="Lucida Grande"/>
        <a:ea typeface="Lucida Grande"/>
        <a:cs typeface="Lucida Grande"/>
        <a:sym typeface="Lucida Grande"/>
      </a:defRPr>
    </a:lvl3pPr>
    <a:lvl4pPr indent="1371600" defTabSz="546100" latinLnBrk="0">
      <a:defRPr sz="2000">
        <a:latin typeface="Lucida Grande"/>
        <a:ea typeface="Lucida Grande"/>
        <a:cs typeface="Lucida Grande"/>
        <a:sym typeface="Lucida Grande"/>
      </a:defRPr>
    </a:lvl4pPr>
    <a:lvl5pPr indent="1828800" defTabSz="546100" latinLnBrk="0">
      <a:defRPr sz="2000">
        <a:latin typeface="Lucida Grande"/>
        <a:ea typeface="Lucida Grande"/>
        <a:cs typeface="Lucida Grande"/>
        <a:sym typeface="Lucida Grande"/>
      </a:defRPr>
    </a:lvl5pPr>
    <a:lvl6pPr indent="2286000" defTabSz="546100" latinLnBrk="0">
      <a:defRPr sz="2000">
        <a:latin typeface="Lucida Grande"/>
        <a:ea typeface="Lucida Grande"/>
        <a:cs typeface="Lucida Grande"/>
        <a:sym typeface="Lucida Grande"/>
      </a:defRPr>
    </a:lvl6pPr>
    <a:lvl7pPr indent="2743200" defTabSz="546100" latinLnBrk="0">
      <a:defRPr sz="2000">
        <a:latin typeface="Lucida Grande"/>
        <a:ea typeface="Lucida Grande"/>
        <a:cs typeface="Lucida Grande"/>
        <a:sym typeface="Lucida Grande"/>
      </a:defRPr>
    </a:lvl7pPr>
    <a:lvl8pPr indent="3200400" defTabSz="546100" latinLnBrk="0">
      <a:defRPr sz="2000">
        <a:latin typeface="Lucida Grande"/>
        <a:ea typeface="Lucida Grande"/>
        <a:cs typeface="Lucida Grande"/>
        <a:sym typeface="Lucida Grande"/>
      </a:defRPr>
    </a:lvl8pPr>
    <a:lvl9pPr indent="3657600" defTabSz="546100" latinLnBrk="0">
      <a:defRPr sz="2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hape 52"/>
          <p:cNvSpPr>
            <a:spLocks noGrp="1" noRot="1" noChangeAspect="1"/>
          </p:cNvSpPr>
          <p:nvPr>
            <p:ph type="sldImg"/>
          </p:nvPr>
        </p:nvSpPr>
        <p:spPr>
          <a:xfrm>
            <a:off x="381000" y="685800"/>
            <a:ext cx="6096000" cy="3429000"/>
          </a:xfrm>
          <a:prstGeom prst="rect">
            <a:avLst/>
          </a:prstGeom>
        </p:spPr>
        <p:txBody>
          <a:bodyPr/>
          <a:lstStyle/>
          <a:p>
            <a:endParaRPr/>
          </a:p>
        </p:txBody>
      </p:sp>
      <p:sp>
        <p:nvSpPr>
          <p:cNvPr id="53" name="Shape 53"/>
          <p:cNvSpPr>
            <a:spLocks noGrp="1"/>
          </p:cNvSpPr>
          <p:nvPr>
            <p:ph type="body" sz="quarter" idx="1"/>
          </p:nvPr>
        </p:nvSpPr>
        <p:spPr>
          <a:prstGeom prst="rect">
            <a:avLst/>
          </a:prstGeom>
        </p:spPr>
        <p:txBody>
          <a:bodyPr/>
          <a:lstStyle>
            <a:lvl1pPr>
              <a:defRPr sz="1800">
                <a:latin typeface="Times New Roman"/>
                <a:ea typeface="Times New Roman"/>
                <a:cs typeface="Times New Roman"/>
                <a:sym typeface="Times New Roman"/>
              </a:defRPr>
            </a:lvl1pPr>
          </a:lstStyle>
          <a:p>
            <a:r>
              <a:t>This lecture introduces a technique called hashing that ideally can result in Order of at most (1) search times.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xfrm>
            <a:off x="381000" y="685800"/>
            <a:ext cx="6096000" cy="3429000"/>
          </a:xfrm>
          <a:prstGeom prst="rect">
            <a:avLst/>
          </a:prstGeom>
        </p:spPr>
        <p:txBody>
          <a:bodyPr/>
          <a:lstStyle/>
          <a:p>
            <a:endParaRPr/>
          </a:p>
        </p:txBody>
      </p:sp>
      <p:sp>
        <p:nvSpPr>
          <p:cNvPr id="183" name="Shape 183"/>
          <p:cNvSpPr>
            <a:spLocks noGrp="1"/>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Now let’s examine the efficiency of hashing. As you saw in a previous lecture, implementations of the ADT dictionary depend on whether the dictionary requires distinct search keys. In this lecture, we consider only dictionaries with distinct search keys. </a:t>
            </a:r>
          </a:p>
          <a:p>
            <a:pPr>
              <a:defRPr>
                <a:latin typeface="Times New Roman"/>
                <a:ea typeface="Times New Roman"/>
                <a:cs typeface="Times New Roman"/>
                <a:sym typeface="Times New Roman"/>
              </a:defRPr>
            </a:pPr>
            <a:r>
              <a:t>@@ When the search keys are distinct, the add method for the dictionary must ensure that duplicate search keys do not occur.</a:t>
            </a:r>
          </a:p>
          <a:p>
            <a:pPr>
              <a:defRPr>
                <a:latin typeface="Times New Roman"/>
                <a:ea typeface="Times New Roman"/>
                <a:cs typeface="Times New Roman"/>
                <a:sym typeface="Times New Roman"/>
              </a:defRPr>
            </a:pPr>
            <a:r>
              <a:t>Each of the dictionary operations </a:t>
            </a:r>
            <a:r>
              <a:rPr b="1"/>
              <a:t>getValue</a:t>
            </a:r>
            <a:r>
              <a:t>, </a:t>
            </a:r>
            <a:r>
              <a:rPr b="1"/>
              <a:t>remove</a:t>
            </a:r>
            <a:r>
              <a:t>, and </a:t>
            </a:r>
            <a:r>
              <a:rPr b="1"/>
              <a:t>add</a:t>
            </a:r>
            <a:r>
              <a:t> searches the hash table for a given search key.  The success or failure of a search for a given key directly affects the success or failure of the retrieval and removal operations. The successful addition of a new entry occurs after a search for a given key fails. An unsuccessful addition replaces the value of an existing entry instead of adding a new entry. This operation occurs after a successful search for a given key. </a:t>
            </a:r>
          </a:p>
          <a:p>
            <a:pPr>
              <a:defRPr>
                <a:latin typeface="Times New Roman"/>
                <a:ea typeface="Times New Roman"/>
                <a:cs typeface="Times New Roman"/>
                <a:sym typeface="Times New Roman"/>
              </a:defRPr>
            </a:pPr>
            <a:r>
              <a:t>@@ So, we have the following observations about the time efficiency of these operations:</a:t>
            </a:r>
          </a:p>
          <a:p>
            <a:pPr>
              <a:defRPr>
                <a:latin typeface="Times New Roman"/>
                <a:ea typeface="Times New Roman"/>
                <a:cs typeface="Times New Roman"/>
                <a:sym typeface="Times New Roman"/>
              </a:defRPr>
            </a:pPr>
            <a:r>
              <a:t>• A successful retrieval or removal has the same efficiency as a successful search</a:t>
            </a:r>
            <a:br/>
            <a:r>
              <a:t>@@ An unsuccessful retrieval or removal has the same efficiency as an unsuccessful search </a:t>
            </a:r>
          </a:p>
          <a:p>
            <a:pPr>
              <a:defRPr>
                <a:latin typeface="Times New Roman"/>
                <a:ea typeface="Times New Roman"/>
                <a:cs typeface="Times New Roman"/>
                <a:sym typeface="Times New Roman"/>
              </a:defRPr>
            </a:pPr>
            <a:r>
              <a:t>@@ A successful addition has the same efficiency as an unsuccessful search</a:t>
            </a:r>
            <a:br/>
            <a:r>
              <a:t>@@ An unsuccessful addition has the same efficiency as a successful search</a:t>
            </a:r>
          </a:p>
          <a:p>
            <a:pPr>
              <a:defRPr>
                <a:latin typeface="Times New Roman"/>
                <a:ea typeface="Times New Roman"/>
                <a:cs typeface="Times New Roman"/>
                <a:sym typeface="Times New Roman"/>
              </a:defRPr>
            </a:pPr>
            <a:r>
              <a:t>So it is sufficient to analyze the time efficiency of searching the hash table for a given search key.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xfrm>
            <a:off x="381000" y="685800"/>
            <a:ext cx="6096000" cy="3429000"/>
          </a:xfrm>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We started our discussion of hashing with a perfect hash function that caused no collisions. If you can find a perfect hash function for your particular set of search keys, using it to implement the ADT dictionary will guarantee add, remove and retrieval operations that are each Order of at most (1).  Such an implementation is ideal. The good news is that finding a perfect hash function is quite feasible in certain situations. Unfortunately, using a perfect hash function is not always possible or practical. In those situations, collisions are likely to occur.</a:t>
            </a:r>
          </a:p>
          <a:p>
            <a:pPr>
              <a:defRPr>
                <a:latin typeface="Times New Roman"/>
                <a:ea typeface="Times New Roman"/>
                <a:cs typeface="Times New Roman"/>
                <a:sym typeface="Times New Roman"/>
              </a:defRPr>
            </a:pPr>
            <a:r>
              <a:t>@@ Resolving a collision takes time and thus causes the dictionary operations to be slower than an Order of at most (1) operation. As a hash table fills, collisions occur more often, decreasing performance even further. Since collision resolution takes considerably more time than evaluating the hash function, it is the prime contributor to the cost of hashing.</a:t>
            </a:r>
          </a:p>
          <a:p>
            <a:pPr>
              <a:defRPr>
                <a:latin typeface="Times New Roman"/>
                <a:ea typeface="Times New Roman"/>
                <a:cs typeface="Times New Roman"/>
                <a:sym typeface="Times New Roman"/>
              </a:defRPr>
            </a:pPr>
            <a:r>
              <a:t>@@ To help us express this cost, we define a measure of how full a hash table is. This measure—the load factor λ—is the ratio of the size of the dictionary to the size of the hash table. </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Notice that λ is zero when the dictionary—and hence the hash table—is empty. The maximum value of λ depends on the type of collision resolution you use. </a:t>
            </a:r>
          </a:p>
          <a:p>
            <a:pPr>
              <a:defRPr>
                <a:latin typeface="Times New Roman"/>
                <a:ea typeface="Times New Roman"/>
                <a:cs typeface="Times New Roman"/>
                <a:sym typeface="Times New Roman"/>
              </a:defRPr>
            </a:pPr>
            <a:r>
              <a:t>@@ For open addressing schemes, λ’s maximum value is 1 when the hash table is full. In that case, each entry in the dictionary uses one location in the hash table. Notice that the number of locations in the available state does not affect λ. </a:t>
            </a:r>
          </a:p>
          <a:p>
            <a:pPr>
              <a:defRPr>
                <a:latin typeface="Times New Roman"/>
                <a:ea typeface="Times New Roman"/>
                <a:cs typeface="Times New Roman"/>
                <a:sym typeface="Times New Roman"/>
              </a:defRPr>
            </a:pPr>
            <a:r>
              <a:t>@@ For separate chaining, the number of entries in the dictionary can exceed the size of the hash table, so λ has no maximum value, </a:t>
            </a:r>
          </a:p>
          <a:p>
            <a:pPr>
              <a:defRPr>
                <a:latin typeface="Times New Roman"/>
                <a:ea typeface="Times New Roman"/>
                <a:cs typeface="Times New Roman"/>
                <a:sym typeface="Times New Roman"/>
              </a:defRPr>
            </a:pPr>
            <a:r>
              <a:t>@@ but restricting the size of the load factor improves the performance of hashing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All open addressing schemes use one location in the hash table per entry in the dictionary. The dictionary operations </a:t>
            </a:r>
            <a:r>
              <a:rPr b="1"/>
              <a:t>getValue</a:t>
            </a:r>
            <a:r>
              <a:t>, </a:t>
            </a:r>
            <a:r>
              <a:rPr b="1"/>
              <a:t>remove</a:t>
            </a:r>
            <a:r>
              <a:t>, and </a:t>
            </a:r>
            <a:r>
              <a:rPr b="1"/>
              <a:t>add</a:t>
            </a:r>
            <a:r>
              <a:t> each require a search of the probe sequence indicated by both the search key and the collision resolution scheme in effect. Analyzing the efficiency of these searches is sufficient. </a:t>
            </a:r>
            <a:br/>
            <a:r>
              <a:t>@@ We’ll look at the number of comparisons necessary to locate a search key in the hash table. We’ll express these numbers in terms of the load factor λ. The derivations of these numbers are messy at best and in some cases difficult, so we’ll skip over them here.  Interpreting the results, however, is straightforward. Recall that for open addressing, λ ranges from 0, when the table is empty, to 1 when it is full. </a:t>
            </a:r>
          </a:p>
          <a:p>
            <a:pPr>
              <a:defRPr>
                <a:latin typeface="Times New Roman"/>
                <a:ea typeface="Times New Roman"/>
                <a:cs typeface="Times New Roman"/>
                <a:sym typeface="Times New Roman"/>
              </a:defRPr>
            </a:pPr>
            <a:r>
              <a:t>@@ When you use linear probing, more collisions will likely occur as the hash table fills. After a collision, you search a probe sequence that forms a cluster. If you add a new entry, the cluster grows in size. So you would expect the probe sequences to grow and, therefore, require longer search times. </a:t>
            </a:r>
          </a:p>
          <a:p>
            <a:pPr>
              <a:defRPr>
                <a:latin typeface="Times New Roman"/>
                <a:ea typeface="Times New Roman"/>
                <a:cs typeface="Times New Roman"/>
                <a:sym typeface="Times New Roman"/>
              </a:defRPr>
            </a:pPr>
            <a:r>
              <a:t>@@ After some analysis. we can develop two equations that show the average number of comparisons needed to search the probe sequence for a given search key in both unsuccessful and successful searches. Keep in mind, that for an unsuccessful search, the entire probe sequence or cluster must be searched. </a:t>
            </a:r>
          </a:p>
          <a:p>
            <a:pPr>
              <a:defRPr>
                <a:latin typeface="Times New Roman"/>
                <a:ea typeface="Times New Roman"/>
                <a:cs typeface="Times New Roman"/>
                <a:sym typeface="Times New Roman"/>
              </a:defRPr>
            </a:pPr>
            <a:r>
              <a:t>@@After evaluating these expressions for a few values of λ, we get the results in this table. As λ increases—that is, as the hash table fills—the number of comparisons for these searches increases. This result satisfies our initial intuition. For example, when the hash table is half full—that is, when λ is 0.5—an average unsuccessful search requires about 2.5 comparisons and an average successful search requires about 1.5 comparisons. As λ increases beyond 0.5, the number of comparisons for an unsuccessful search increases much more rapidly than for a successful search. </a:t>
            </a:r>
          </a:p>
          <a:p>
            <a:pPr>
              <a:defRPr>
                <a:latin typeface="Times New Roman"/>
                <a:ea typeface="Times New Roman"/>
                <a:cs typeface="Times New Roman"/>
                <a:sym typeface="Times New Roman"/>
              </a:defRPr>
            </a:pPr>
            <a:r>
              <a:t>@@ Thus, performance degrades rapidly when the hash table is more than half full. Should this happen, you’d need to define a larger hash table, a process referred to as “Rehashing.”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xfrm>
            <a:off x="381000" y="685800"/>
            <a:ext cx="6096000" cy="3429000"/>
          </a:xfrm>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With separate chaining as the collision resolution strategy, each entry in the hash table can reference a chain of linked nodes. The number of such chains, including empty ones, is then the size of the hash table. </a:t>
            </a:r>
          </a:p>
          <a:p>
            <a:pPr>
              <a:defRPr>
                <a:latin typeface="Times New Roman"/>
                <a:ea typeface="Times New Roman"/>
                <a:cs typeface="Times New Roman"/>
                <a:sym typeface="Times New Roman"/>
              </a:defRPr>
            </a:pPr>
            <a:r>
              <a:t>@@ Thus, the load factor λ is the number of dictionary entries divided by the number of chains. That is, λ is the average number of dictionary entries per chain. Since this number is an average, we expect some chains to contain fewer than λ entries—or even none—and some to have more. </a:t>
            </a:r>
            <a:r>
              <a:rPr b="1"/>
              <a:t>We’ll assume that the chains are not sorted and that the search keys in the dictionary are distinct</a:t>
            </a:r>
            <a:r>
              <a:t>.</a:t>
            </a:r>
          </a:p>
          <a:p>
            <a:pPr>
              <a:defRPr>
                <a:latin typeface="Times New Roman"/>
                <a:ea typeface="Times New Roman"/>
                <a:cs typeface="Times New Roman"/>
                <a:sym typeface="Times New Roman"/>
              </a:defRPr>
            </a:pPr>
            <a:r>
              <a:t>@@ The dictionary operations </a:t>
            </a:r>
            <a:r>
              <a:rPr b="1"/>
              <a:t>getValue</a:t>
            </a:r>
            <a:r>
              <a:t>, </a:t>
            </a:r>
            <a:r>
              <a:rPr b="1"/>
              <a:t>remove</a:t>
            </a:r>
            <a:r>
              <a:t>, and </a:t>
            </a:r>
            <a:r>
              <a:rPr b="1"/>
              <a:t>add</a:t>
            </a:r>
            <a:r>
              <a:t> each require a search of the chain indicated by the search key. As was the case for open addressing, analyzing the efficiency of these searches is sufficient. Again, we will state the number of comparisons necessary to locate a search key in the hash table in terms of the load factor λ.</a:t>
            </a:r>
          </a:p>
          <a:p>
            <a:pPr>
              <a:defRPr>
                <a:latin typeface="Times New Roman"/>
                <a:ea typeface="Times New Roman"/>
                <a:cs typeface="Times New Roman"/>
                <a:sym typeface="Times New Roman"/>
              </a:defRPr>
            </a:pPr>
            <a:r>
              <a:t>@@  An unsuccessful search of a hash table sometimes will encounter an empty chain, and so that operation is O(1) and would be the best case. </a:t>
            </a:r>
          </a:p>
          <a:p>
            <a:pPr>
              <a:defRPr>
                <a:latin typeface="Times New Roman"/>
                <a:ea typeface="Times New Roman"/>
                <a:cs typeface="Times New Roman"/>
                <a:sym typeface="Times New Roman"/>
              </a:defRPr>
            </a:pPr>
            <a:r>
              <a:t>@@ But for the average case when the chains are not sorted, searching for an entry in the hash table without success examines λ nodes. </a:t>
            </a:r>
          </a:p>
          <a:p>
            <a:pPr>
              <a:defRPr>
                <a:latin typeface="Times New Roman"/>
                <a:ea typeface="Times New Roman"/>
                <a:cs typeface="Times New Roman"/>
                <a:sym typeface="Times New Roman"/>
              </a:defRPr>
            </a:pPr>
            <a:r>
              <a:t>@@ In contrast, </a:t>
            </a:r>
            <a:r>
              <a:rPr b="1" i="1"/>
              <a:t>a successful search always inspects a chain that is not empty.</a:t>
            </a:r>
            <a:r>
              <a:t> In addition to seeing that the table location at the hash index is not null, an average successful search considers a chain of λ nodes and locates the desired entry after looking at λ/2 of them. Thus, the average number of comparisons during a search when separate chaining is used is about</a:t>
            </a:r>
          </a:p>
          <a:p>
            <a:pPr>
              <a:defRPr>
                <a:latin typeface="Times New Roman"/>
                <a:ea typeface="Times New Roman"/>
                <a:cs typeface="Times New Roman"/>
                <a:sym typeface="Times New Roman"/>
              </a:defRPr>
            </a:pPr>
            <a:r>
              <a:t>λ for an unsuccessful search 1 + λ/2 for a successful search</a:t>
            </a:r>
          </a:p>
          <a:p>
            <a:pPr>
              <a:defRPr>
                <a:latin typeface="Times New Roman"/>
                <a:ea typeface="Times New Roman"/>
                <a:cs typeface="Times New Roman"/>
                <a:sym typeface="Times New Roman"/>
              </a:defRPr>
            </a:pPr>
            <a:r>
              <a:t>@@ After evaluating these expressions for a few values of λ, we get the results in this table. The number of comparisons for these searches increases only slightly as λ increases—that is, as the hash table fills. </a:t>
            </a:r>
            <a:br/>
            <a:r>
              <a:t>@@ A typical upper bound for λ is 1, as smaller values do not provide significantly better performance. </a:t>
            </a:r>
          </a:p>
          <a:p>
            <a:pPr>
              <a:defRPr>
                <a:latin typeface="Times New Roman"/>
                <a:ea typeface="Times New Roman"/>
                <a:cs typeface="Times New Roman"/>
                <a:sym typeface="Times New Roman"/>
              </a:defRPr>
            </a:pPr>
            <a:r>
              <a:t>@@ Notice the unusual result: Successful searches take more time than unsuccessful searches when λ &lt; 2. Remember that these results are for the average case. In the worst case, all search keys map into the same table location. Thus, all entries occur in the same chain of nodes. The worst-case search time, then, is O(n), where n is the number of entries.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noRot="1" noChangeAspect="1"/>
          </p:cNvSpPr>
          <p:nvPr>
            <p:ph type="sldImg"/>
          </p:nvPr>
        </p:nvSpPr>
        <p:spPr>
          <a:xfrm>
            <a:off x="381000" y="685800"/>
            <a:ext cx="6096000" cy="3429000"/>
          </a:xfrm>
          <a:prstGeom prst="rect">
            <a:avLst/>
          </a:prstGeom>
        </p:spPr>
        <p:txBody>
          <a:bodyPr/>
          <a:lstStyle/>
          <a:p>
            <a:endParaRPr/>
          </a:p>
        </p:txBody>
      </p:sp>
      <p:sp>
        <p:nvSpPr>
          <p:cNvPr id="244" name="Shape 244"/>
          <p:cNvSpPr>
            <a:spLocks noGrp="1"/>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Earlier, we saw how the load factor λ affects the average number of comparisons required by a search of a hash table for various ways to resolve collisions. </a:t>
            </a:r>
          </a:p>
          <a:p>
            <a:pPr>
              <a:defRPr>
                <a:latin typeface="Times New Roman"/>
                <a:ea typeface="Times New Roman"/>
                <a:cs typeface="Times New Roman"/>
                <a:sym typeface="Times New Roman"/>
              </a:defRPr>
            </a:pPr>
            <a:r>
              <a:t>@@ The graphs shown here illustrate this effect for various collision resolution schemes. </a:t>
            </a:r>
          </a:p>
          <a:p>
            <a:pPr>
              <a:defRPr>
                <a:latin typeface="Times New Roman"/>
                <a:ea typeface="Times New Roman"/>
                <a:cs typeface="Times New Roman"/>
                <a:sym typeface="Times New Roman"/>
              </a:defRPr>
            </a:pPr>
            <a:r>
              <a:t>@@ When λ is less than 0.5, the average number of comparisons for a successful search is about the same regardless of the process used to resolve collisions. </a:t>
            </a:r>
          </a:p>
          <a:p>
            <a:pPr>
              <a:defRPr>
                <a:latin typeface="Times New Roman"/>
                <a:ea typeface="Times New Roman"/>
                <a:cs typeface="Times New Roman"/>
                <a:sym typeface="Times New Roman"/>
              </a:defRPr>
            </a:pPr>
            <a:r>
              <a:t>@@ For unsuccessful searches, the three open addressing schemes have about the same efficiency when λ is less than 0.5. However, separate chaining is somewhat more efficient in this case.</a:t>
            </a:r>
          </a:p>
          <a:p>
            <a:pPr>
              <a:defRPr>
                <a:latin typeface="Times New Roman"/>
                <a:ea typeface="Times New Roman"/>
                <a:cs typeface="Times New Roman"/>
                <a:sym typeface="Times New Roman"/>
              </a:defRPr>
            </a:pPr>
            <a:r>
              <a:t>@@ As λ exceeds 0.5, the efficiency of open addressing degrades rapidly, with linear probing the least efficient. Separate chaining, on the other hand, remains efficient for values of λ up to 1.  In fact, the tabulated data we looked at earlier shows that its efficiency degrades only slightly for λ between 1 and 2.</a:t>
            </a:r>
          </a:p>
          <a:p>
            <a:pPr>
              <a:defRPr>
                <a:latin typeface="Times New Roman"/>
                <a:ea typeface="Times New Roman"/>
                <a:cs typeface="Times New Roman"/>
                <a:sym typeface="Times New Roman"/>
              </a:defRPr>
            </a:pPr>
            <a:r>
              <a:t>@@ Separate chaining certainly appears to be the fastest approach. But separate chaining can require more memory than open addressing, since each location in the hash table can reference a chain of linked nodes. </a:t>
            </a:r>
          </a:p>
          <a:p>
            <a:pPr>
              <a:defRPr>
                <a:latin typeface="Times New Roman"/>
                <a:ea typeface="Times New Roman"/>
                <a:cs typeface="Times New Roman"/>
                <a:sym typeface="Times New Roman"/>
              </a:defRPr>
            </a:pPr>
            <a:r>
              <a:t>@@ On the other hand, the hash table itself can be smaller than when you use an open addressing scheme, since λ can be larger. Thus, space need not be a deciding factor in how you resolve collisions.</a:t>
            </a:r>
          </a:p>
          <a:p>
            <a:pPr>
              <a:defRPr>
                <a:latin typeface="Times New Roman"/>
                <a:ea typeface="Times New Roman"/>
                <a:cs typeface="Times New Roman"/>
                <a:sym typeface="Times New Roman"/>
              </a:defRPr>
            </a:pPr>
            <a:r>
              <a:t>@@ If all of these collision resolution schemes used hash tables of equal size, open addressing would be more likely to lead to rehashing than separate chaining would. </a:t>
            </a:r>
          </a:p>
          <a:p>
            <a:pPr>
              <a:defRPr>
                <a:latin typeface="Times New Roman"/>
                <a:ea typeface="Times New Roman"/>
                <a:cs typeface="Times New Roman"/>
                <a:sym typeface="Times New Roman"/>
              </a:defRPr>
            </a:pPr>
            <a:r>
              <a:t>Rehashing is When the load factor λ becomes too large, and the hash table must be resized to maintain reasonable search times. To compute the table’s new size, first double its present size and then increase the result to the next prime number. Use the method </a:t>
            </a:r>
            <a:r>
              <a:rPr b="1"/>
              <a:t>add</a:t>
            </a:r>
            <a:r>
              <a:t> to add the current entries in the dictionary to the new hash table since new hash codes must be generated for each search key.</a:t>
            </a:r>
          </a:p>
          <a:p>
            <a:pPr>
              <a:defRPr>
                <a:latin typeface="Times New Roman"/>
                <a:ea typeface="Times New Roman"/>
                <a:cs typeface="Times New Roman"/>
                <a:sym typeface="Times New Roman"/>
              </a:defRPr>
            </a:pPr>
            <a:r>
              <a:t>@@To reduce the likelihood of rehashing, an open addressing strategy could use a large hash table. Remember that in Java, the table contains references that do not require much memory. So even though at least half of the table must remain unused, the actual space allocation would not be excessive.</a:t>
            </a:r>
          </a:p>
          <a:p>
            <a:pPr>
              <a:defRPr>
                <a:latin typeface="Times New Roman"/>
                <a:ea typeface="Times New Roman"/>
                <a:cs typeface="Times New Roman"/>
                <a:sym typeface="Times New Roman"/>
              </a:defRPr>
            </a:pPr>
            <a:r>
              <a:t>Among open addressing schemes, double hashing is a good choice. It uses fewer comparisons than linear probing. Additionally, its probe sequence can reach the entire table, whereas quadratic probing cannot.</a:t>
            </a:r>
          </a:p>
          <a:p>
            <a:pPr>
              <a:defRPr>
                <a:latin typeface="Times New Roman"/>
                <a:ea typeface="Times New Roman"/>
                <a:cs typeface="Times New Roman"/>
                <a:sym typeface="Times New Roman"/>
              </a:defRPr>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noRot="1" noChangeAspect="1"/>
          </p:cNvSpPr>
          <p:nvPr>
            <p:ph type="sldImg"/>
          </p:nvPr>
        </p:nvSpPr>
        <p:spPr>
          <a:xfrm>
            <a:off x="381000" y="685800"/>
            <a:ext cx="6096000" cy="3429000"/>
          </a:xfrm>
          <a:prstGeom prst="rect">
            <a:avLst/>
          </a:prstGeom>
        </p:spPr>
        <p:txBody>
          <a:bodyPr/>
          <a:lstStyle/>
          <a:p>
            <a:endParaRPr/>
          </a:p>
        </p:txBody>
      </p:sp>
      <p:sp>
        <p:nvSpPr>
          <p:cNvPr id="70" name="Shape 70"/>
          <p:cNvSpPr>
            <a:spLocks noGrp="1"/>
          </p:cNvSpPr>
          <p:nvPr>
            <p:ph type="body" sz="quarter" idx="1"/>
          </p:nvPr>
        </p:nvSpPr>
        <p:spPr>
          <a:prstGeom prst="rect">
            <a:avLst/>
          </a:prstGeom>
        </p:spPr>
        <p:txBody>
          <a:bodyPr/>
          <a:lstStyle/>
          <a:p>
            <a:pPr>
              <a:defRPr sz="1800">
                <a:latin typeface="Times New Roman"/>
                <a:ea typeface="Times New Roman"/>
                <a:cs typeface="Times New Roman"/>
                <a:sym typeface="Times New Roman"/>
              </a:defRPr>
            </a:pPr>
            <a:r>
              <a:t>Because searching databases is such a widespread application of computers, the dictionary is an important abstract data type. The implementations that we discussed in the previous lectures are fine for certain applications, but for others they are inadequate. For example, if locating data is critical, even an Order of at most (log n) search can be too slow. Such is the case for the emergency telephone (911) system. If you call 911 from a land line, your telephone number is the key in a search of a dictionary of street addresses. Obviously, you want this search to find your location immediately! </a:t>
            </a:r>
            <a:r>
              <a:rPr b="1"/>
              <a:t>Hashing</a:t>
            </a:r>
            <a:r>
              <a:t> can be an excellent choice for implementing a dictionary when searching is the primary task. </a:t>
            </a:r>
          </a:p>
          <a:p>
            <a:pPr>
              <a:defRPr sz="1800">
                <a:latin typeface="Times New Roman"/>
                <a:ea typeface="Times New Roman"/>
                <a:cs typeface="Times New Roman"/>
                <a:sym typeface="Times New Roman"/>
              </a:defRPr>
            </a:pPr>
            <a:r>
              <a:t>@@ But as good as hashing can be, it is not always appropriate. For example, hashing cannot provide a traversal of the search keys in sorted order. Later in this book we will consider other implementations of the ADT dictionary. Do you spend time looking for your keys in the morning? Or do you know exactly where they are? Some of us spend too much time sequentially searching our unsorted possessions. Others have a special place for things and know just where to find each one.  -- An array can provide a place for a dictionary’s entries. </a:t>
            </a:r>
          </a:p>
          <a:p>
            <a:pPr>
              <a:defRPr sz="1800">
                <a:latin typeface="Times New Roman"/>
                <a:ea typeface="Times New Roman"/>
                <a:cs typeface="Times New Roman"/>
                <a:sym typeface="Times New Roman"/>
              </a:defRPr>
            </a:pPr>
            <a:r>
              <a:t>@@ Admittedly, arrays have their disadvantages, but </a:t>
            </a:r>
            <a:r>
              <a:rPr b="1" i="1"/>
              <a:t>you can access any entry in an array directly if you know its index</a:t>
            </a:r>
            <a:r>
              <a:t>. No other array entry need be involved. </a:t>
            </a:r>
          </a:p>
          <a:p>
            <a:pPr>
              <a:defRPr sz="1800">
                <a:latin typeface="Times New Roman"/>
                <a:ea typeface="Times New Roman"/>
                <a:cs typeface="Times New Roman"/>
                <a:sym typeface="Times New Roman"/>
              </a:defRPr>
            </a:pPr>
            <a:r>
              <a:t>@@  </a:t>
            </a:r>
            <a:r>
              <a:rPr b="1"/>
              <a:t>Hashing</a:t>
            </a:r>
            <a:r>
              <a:t> is a technique that determines this index using only an entry’s search key, </a:t>
            </a:r>
            <a:r>
              <a:rPr b="1" i="1"/>
              <a:t>without searching.</a:t>
            </a:r>
            <a:r>
              <a:t> </a:t>
            </a:r>
          </a:p>
          <a:p>
            <a:pPr>
              <a:defRPr sz="1800">
                <a:latin typeface="Times New Roman"/>
                <a:ea typeface="Times New Roman"/>
                <a:cs typeface="Times New Roman"/>
                <a:sym typeface="Times New Roman"/>
              </a:defRPr>
            </a:pPr>
            <a:r>
              <a:t>@@ The array that stores values is called a </a:t>
            </a:r>
            <a:r>
              <a:rPr b="1"/>
              <a:t>hash table</a:t>
            </a:r>
            <a:r>
              <a:t>.</a:t>
            </a:r>
          </a:p>
          <a:p>
            <a:pPr>
              <a:defRPr sz="1800">
                <a:latin typeface="Times New Roman"/>
                <a:ea typeface="Times New Roman"/>
                <a:cs typeface="Times New Roman"/>
                <a:sym typeface="Times New Roman"/>
              </a:defRPr>
            </a:pPr>
            <a:r>
              <a:t>@@ A </a:t>
            </a:r>
            <a:r>
              <a:rPr b="1"/>
              <a:t>hash function</a:t>
            </a:r>
            <a:r>
              <a:t> takes a search key and produces the integer index of an element in the hash table.  This array element is where you would either store or look for the search key’s associated value. For example, the 911 emergency system can take your telephone number, convert it to a suitable integer </a:t>
            </a:r>
            <a:r>
              <a:rPr b="1"/>
              <a:t>i</a:t>
            </a:r>
            <a:r>
              <a:t>, and store a reference to your street address in the array element</a:t>
            </a:r>
            <a:r>
              <a:rPr b="1"/>
              <a:t> [i].</a:t>
            </a:r>
            <a:r>
              <a:t> We say that the telephone number—that is, the search key—</a:t>
            </a:r>
            <a:r>
              <a:rPr b="1"/>
              <a:t>maps</a:t>
            </a:r>
            <a:r>
              <a:t>, or </a:t>
            </a:r>
            <a:r>
              <a:rPr b="1"/>
              <a:t>hashes</a:t>
            </a:r>
            <a:r>
              <a:t>, to the </a:t>
            </a:r>
            <a:r>
              <a:rPr b="1" i="1"/>
              <a:t>index i.</a:t>
            </a:r>
            <a:r>
              <a:t> This index is called a hash index. Sometimes we will say that the search key maps, or hashes, into the table location at the index i.</a:t>
            </a:r>
          </a:p>
          <a:p>
            <a:pPr>
              <a:defRPr sz="1800">
                <a:latin typeface="Times New Roman"/>
                <a:ea typeface="Times New Roman"/>
                <a:cs typeface="Times New Roman"/>
                <a:sym typeface="Times New Roman"/>
              </a:defRPr>
            </a:pPr>
            <a:r>
              <a:t>Let’s look at a quick example of how hashing works</a:t>
            </a:r>
          </a:p>
          <a:p>
            <a:pPr>
              <a:defRPr sz="1800">
                <a:latin typeface="Times New Roman"/>
                <a:ea typeface="Times New Roman"/>
                <a:cs typeface="Times New Roman"/>
                <a:sym typeface="Times New Roman"/>
              </a:defRPr>
            </a:pPr>
            <a:r>
              <a:t>@@ We’ll use this array as our hash table. It stores the address of everyone in our 911 calling area. The search key is the telephone number of the person calling.  If someone calls us, to find the index of the array element containing the person’s address</a:t>
            </a:r>
          </a:p>
          <a:p>
            <a:pPr>
              <a:defRPr sz="1800">
                <a:latin typeface="Times New Roman"/>
                <a:ea typeface="Times New Roman"/>
                <a:cs typeface="Times New Roman"/>
                <a:sym typeface="Times New Roman"/>
              </a:defRPr>
            </a:pPr>
            <a:r>
              <a:t>@@ We pass the telephone number to our hash function.  This function translates or maps the phone number to an integer that we use as an index into the has table</a:t>
            </a:r>
          </a:p>
          <a:p>
            <a:pPr>
              <a:defRPr sz="1800">
                <a:latin typeface="Times New Roman"/>
                <a:ea typeface="Times New Roman"/>
                <a:cs typeface="Times New Roman"/>
                <a:sym typeface="Times New Roman"/>
              </a:defRPr>
            </a:pPr>
            <a:r>
              <a:t>@@ to retrieve the person’s address.</a:t>
            </a:r>
          </a:p>
          <a:p>
            <a:pPr>
              <a:defRPr sz="1800">
                <a:latin typeface="Times New Roman"/>
                <a:ea typeface="Times New Roman"/>
                <a:cs typeface="Times New Roman"/>
                <a:sym typeface="Times New Roman"/>
              </a:defRPr>
            </a:pPr>
            <a:r>
              <a:t>@@ a simple algorithm that uses a hash function to add an entry to our collection might look like this where we find the index by sending the hash function the search key, and then add the value at the that location in the has table</a:t>
            </a:r>
          </a:p>
          <a:p>
            <a:pPr>
              <a:defRPr sz="1800">
                <a:latin typeface="Times New Roman"/>
                <a:ea typeface="Times New Roman"/>
                <a:cs typeface="Times New Roman"/>
                <a:sym typeface="Times New Roman"/>
              </a:defRPr>
            </a:pPr>
            <a:r>
              <a:t>@@ to retrieve a value stored in the hash table, we would again use call the hash function and send it the search key to find the index of the value.  We can then return the entry stored at that element in the hash table.</a:t>
            </a:r>
          </a:p>
          <a:p>
            <a:pPr>
              <a:defRPr sz="1800">
                <a:latin typeface="Times New Roman"/>
                <a:ea typeface="Times New Roman"/>
                <a:cs typeface="Times New Roman"/>
                <a:sym typeface="Times New Roman"/>
              </a:defRPr>
            </a:pPr>
            <a:r>
              <a:t>The hash function is an important part of this process so let’s look at it closer.</a:t>
            </a:r>
          </a:p>
          <a:p>
            <a:pPr>
              <a:defRPr sz="1800">
                <a:latin typeface="Times New Roman"/>
                <a:ea typeface="Times New Roman"/>
                <a:cs typeface="Times New Roman"/>
                <a:sym typeface="Times New Roman"/>
              </a:defRPr>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noRot="1" noChangeAspect="1"/>
          </p:cNvSpPr>
          <p:nvPr>
            <p:ph type="sldImg"/>
          </p:nvPr>
        </p:nvSpPr>
        <p:spPr>
          <a:xfrm>
            <a:off x="381000" y="685800"/>
            <a:ext cx="6096000" cy="3429000"/>
          </a:xfrm>
          <a:prstGeom prst="rect">
            <a:avLst/>
          </a:prstGeom>
        </p:spPr>
        <p:txBody>
          <a:bodyPr/>
          <a:lstStyle/>
          <a:p>
            <a:endParaRPr/>
          </a:p>
        </p:txBody>
      </p:sp>
      <p:sp>
        <p:nvSpPr>
          <p:cNvPr id="81" name="Shape 81"/>
          <p:cNvSpPr>
            <a:spLocks noGrp="1"/>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A perfect hash function maps each search key into a different integer that is suitable as an index to the hash table. For example, if our hash table had 1000 elements, a perfect hash function would would map up to a thousand search keys to the 1000 elements in the hash table.  Normally, a perfect hash function is only possible if the number of unique search keys is the same as the number of elements in the hash table.</a:t>
            </a:r>
          </a:p>
          <a:p>
            <a:pPr>
              <a:defRPr>
                <a:latin typeface="Times New Roman"/>
                <a:ea typeface="Times New Roman"/>
                <a:cs typeface="Times New Roman"/>
                <a:sym typeface="Times New Roman"/>
              </a:defRPr>
            </a:pPr>
            <a:r>
              <a:t>@@ What is more common is a sparse hash table - a hash table where only a few elements are in use.  This avoids the possibility that two search keys map to the same element in the hash table, but it also wastes space.</a:t>
            </a:r>
          </a:p>
          <a:p>
            <a:pPr>
              <a:defRPr>
                <a:latin typeface="Times New Roman"/>
                <a:ea typeface="Times New Roman"/>
                <a:cs typeface="Times New Roman"/>
                <a:sym typeface="Times New Roman"/>
              </a:defRPr>
            </a:pPr>
            <a:r>
              <a:t>@@ LEt’s look at an example --- Our small town has 700 residents</a:t>
            </a:r>
          </a:p>
          <a:p>
            <a:pPr>
              <a:defRPr>
                <a:latin typeface="Times New Roman"/>
                <a:ea typeface="Times New Roman"/>
                <a:cs typeface="Times New Roman"/>
                <a:sym typeface="Times New Roman"/>
              </a:defRPr>
            </a:pPr>
            <a:r>
              <a:t>@@ All telephone numbers are part of the 555 exchange</a:t>
            </a:r>
          </a:p>
          <a:p>
            <a:pPr>
              <a:defRPr>
                <a:latin typeface="Times New Roman"/>
                <a:ea typeface="Times New Roman"/>
                <a:cs typeface="Times New Roman"/>
                <a:sym typeface="Times New Roman"/>
              </a:defRPr>
            </a:pPr>
            <a:r>
              <a:t>@@ Simple hash for our telephone numbers:	returns the 4-digit extension - for example hash(555-1234) =&gt; 1234.  This hash function returns a unique integer value for each telephone number.</a:t>
            </a:r>
          </a:p>
          <a:p>
            <a:pPr>
              <a:defRPr>
                <a:latin typeface="Times New Roman"/>
                <a:ea typeface="Times New Roman"/>
                <a:cs typeface="Times New Roman"/>
                <a:sym typeface="Times New Roman"/>
              </a:defRPr>
            </a:pPr>
            <a:r>
              <a:t>@@ Requires a hash table of 10,000 elements since our Hash value range is from 0000 to 9999</a:t>
            </a:r>
          </a:p>
          <a:p>
            <a:pPr>
              <a:defRPr>
                <a:latin typeface="Times New Roman"/>
                <a:ea typeface="Times New Roman"/>
                <a:cs typeface="Times New Roman"/>
                <a:sym typeface="Times New Roman"/>
              </a:defRPr>
            </a:pPr>
            <a:r>
              <a:t>@@ Table will be sparse since 9,300 elements will not be used..  If our town only has 700 residents, we don’t need a has table with 10,000 elements, only 700 would suffice.  If we could compress the 10,000 possible values down to 700, we could use a 700 element has table.</a:t>
            </a:r>
          </a:p>
          <a:p>
            <a:pPr>
              <a:defRPr>
                <a:latin typeface="Times New Roman"/>
                <a:ea typeface="Times New Roman"/>
                <a:cs typeface="Times New Roman"/>
                <a:sym typeface="Times New Roman"/>
              </a:defRPr>
            </a:pPr>
            <a:r>
              <a:t>@@ one way to do this is to take the last four digits of the telephone number modulo 70 for the 700 residents. That works well for now, but later, we’ll look at some issues with this algorithm</a:t>
            </a:r>
          </a:p>
          <a:p>
            <a:pPr>
              <a:defRPr>
                <a:latin typeface="Times New Roman"/>
                <a:ea typeface="Times New Roman"/>
                <a:cs typeface="Times New Roman"/>
                <a:sym typeface="Times New Roman"/>
              </a:defRPr>
            </a:pPr>
            <a:r>
              <a:t>@@ Or hash function looks like a typical hash function.  First, the search key is converted in to an integer called a </a:t>
            </a:r>
            <a:r>
              <a:rPr b="1"/>
              <a:t>hash code.</a:t>
            </a:r>
          </a:p>
          <a:p>
            <a:pPr>
              <a:defRPr>
                <a:latin typeface="Times New Roman"/>
                <a:ea typeface="Times New Roman"/>
                <a:cs typeface="Times New Roman"/>
                <a:sym typeface="Times New Roman"/>
              </a:defRPr>
            </a:pPr>
            <a:r>
              <a:t>@@ Then the hash code is </a:t>
            </a:r>
            <a:r>
              <a:rPr b="1"/>
              <a:t>compressed</a:t>
            </a:r>
            <a:r>
              <a:t> into the range of indices for the hash table.</a:t>
            </a:r>
          </a:p>
          <a:p>
            <a:pPr>
              <a:defRPr>
                <a:latin typeface="Times New Roman"/>
                <a:ea typeface="Times New Roman"/>
                <a:cs typeface="Times New Roman"/>
                <a:sym typeface="Times New Roman"/>
              </a:defRPr>
            </a:pPr>
            <a:r>
              <a:t>@@ One of the problems with the compression step of the hash function is that it is possible for two search keys to have the same hash code - this is called a collision.</a:t>
            </a:r>
          </a:p>
          <a:p>
            <a:pPr>
              <a:defRPr>
                <a:latin typeface="Times New Roman"/>
                <a:ea typeface="Times New Roman"/>
                <a:cs typeface="Times New Roman"/>
                <a:sym typeface="Times New Roman"/>
              </a:defRPr>
            </a:pPr>
            <a:r>
              <a:t>@@ For example, using our hetHashIndex function, the hash code of 555-0721 is 21.</a:t>
            </a:r>
          </a:p>
          <a:p>
            <a:pPr>
              <a:defRPr>
                <a:latin typeface="Times New Roman"/>
                <a:ea typeface="Times New Roman"/>
                <a:cs typeface="Times New Roman"/>
                <a:sym typeface="Times New Roman"/>
              </a:defRPr>
            </a:pPr>
            <a:r>
              <a:t>@@ The hash code of 555-2121 is also 21. - We have a collision.  We will discuss how to handle collisions in a future lecture.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a:spLocks noGrp="1" noRot="1" noChangeAspect="1"/>
          </p:cNvSpPr>
          <p:nvPr>
            <p:ph type="sldImg"/>
          </p:nvPr>
        </p:nvSpPr>
        <p:spPr>
          <a:xfrm>
            <a:off x="381000" y="685800"/>
            <a:ext cx="6096000" cy="3429000"/>
          </a:xfrm>
          <a:prstGeom prst="rect">
            <a:avLst/>
          </a:prstGeom>
        </p:spPr>
        <p:txBody>
          <a:bodyPr/>
          <a:lstStyle/>
          <a:p>
            <a:endParaRPr/>
          </a:p>
        </p:txBody>
      </p:sp>
      <p:sp>
        <p:nvSpPr>
          <p:cNvPr id="93" name="Shape 93"/>
          <p:cNvSpPr>
            <a:spLocks noGrp="1"/>
          </p:cNvSpPr>
          <p:nvPr>
            <p:ph type="body" sz="quarter" idx="1"/>
          </p:nvPr>
        </p:nvSpPr>
        <p:spPr>
          <a:prstGeom prst="rect">
            <a:avLst/>
          </a:prstGeom>
        </p:spPr>
        <p:txBody>
          <a:bodyPr/>
          <a:lstStyle/>
          <a:p>
            <a:pPr>
              <a:defRPr sz="1800">
                <a:latin typeface="Times New Roman"/>
                <a:ea typeface="Times New Roman"/>
                <a:cs typeface="Times New Roman"/>
                <a:sym typeface="Times New Roman"/>
              </a:defRPr>
            </a:pPr>
            <a:r>
              <a:t>Any function can be a hash function if it produces an integer that is suitable as an array index. But not every such function is a good hash function. A good hash function should Minimize collisions and be fast to compute. Remember that a typical hash function first converts a search key to an integer hash code. The hash function then compresses the hash code into an integer that is suitable as an index to the particular hash table. To reduce the chance of a collision after compression, choose a hash function that distributes entries uniformly throughout the hash table.</a:t>
            </a:r>
          </a:p>
          <a:p>
            <a:pPr>
              <a:defRPr sz="1800">
                <a:latin typeface="Times New Roman"/>
                <a:ea typeface="Times New Roman"/>
                <a:cs typeface="Times New Roman"/>
                <a:sym typeface="Times New Roman"/>
              </a:defRPr>
            </a:pPr>
            <a:r>
              <a:t>A perfect hash function would require that unequal objects have distinct hash codes. In general, however, unequal objects might have the same hash codes. Since duplicate hash codes lead to collisions, you want to avoid this situation when possible.</a:t>
            </a:r>
          </a:p>
          <a:p>
            <a:pPr>
              <a:defRPr sz="1800">
                <a:latin typeface="Times New Roman"/>
                <a:ea typeface="Times New Roman"/>
                <a:cs typeface="Times New Roman"/>
                <a:sym typeface="Times New Roman"/>
              </a:defRPr>
            </a:pPr>
            <a:r>
              <a:t>@@fast to compute -- Tech Report 1, C11</a:t>
            </a:r>
          </a:p>
          <a:p>
            <a:pPr>
              <a:defRPr sz="1800">
                <a:latin typeface="Times New Roman"/>
                <a:ea typeface="Times New Roman"/>
                <a:cs typeface="Times New Roman"/>
                <a:sym typeface="Times New Roman"/>
              </a:defRPr>
            </a:pPr>
            <a:r>
              <a:t>@@</a:t>
            </a:r>
          </a:p>
          <a:p>
            <a:pPr>
              <a:defRPr sz="1800">
                <a:latin typeface="Times New Roman"/>
                <a:ea typeface="Times New Roman"/>
                <a:cs typeface="Times New Roman"/>
                <a:sym typeface="Times New Roman"/>
              </a:defRPr>
            </a:pPr>
            <a:r>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a:spLocks noGrp="1" noRot="1" noChangeAspect="1"/>
          </p:cNvSpPr>
          <p:nvPr>
            <p:ph type="sldImg"/>
          </p:nvPr>
        </p:nvSpPr>
        <p:spPr>
          <a:xfrm>
            <a:off x="381000" y="685800"/>
            <a:ext cx="6096000" cy="3429000"/>
          </a:xfrm>
          <a:prstGeom prst="rect">
            <a:avLst/>
          </a:prstGeom>
        </p:spPr>
        <p:txBody>
          <a:bodyPr/>
          <a:lstStyle/>
          <a:p>
            <a:endParaRPr/>
          </a:p>
        </p:txBody>
      </p:sp>
      <p:sp>
        <p:nvSpPr>
          <p:cNvPr id="100" name="Shape 100"/>
          <p:cNvSpPr>
            <a:spLocks noGrp="1"/>
          </p:cNvSpPr>
          <p:nvPr>
            <p:ph type="body" sz="quarter" idx="1"/>
          </p:nvPr>
        </p:nvSpPr>
        <p:spPr>
          <a:prstGeom prst="rect">
            <a:avLst/>
          </a:prstGeom>
        </p:spPr>
        <p:txBody>
          <a:bodyPr/>
          <a:lstStyle/>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r>
              <a:t>Search keys are often strings, so generating a good hash code from a string is important. Typically, you begin by assigning an integer to each character in the string. For example, you could assign the integers 1 through 26 to the letters “A” through “Z” and the integers 27 through 52 to the letters “a” through “z.” However, using a character’s Unicode integer is more common and actually easier to do. </a:t>
            </a:r>
            <a:br/>
            <a:r>
              <a:t>Suppose that the search keys for a telephone directory are names such as Brett, Carol, Gail, and Josh. You can compute hash codes for these names in several ways. For example, you could take the Unicode value of the first letter in each name and get distinct hash codes. But if several names begin with the same letter, their hash codes will be the same if you use this scheme. Since the letters that occur in any one position of a name do not occur with equal probability, a hash function that uses any particular letter will not distribute the names uniformly throughout the hash table.  </a:t>
            </a:r>
          </a:p>
          <a:p>
            <a:pPr>
              <a:defRPr sz="1800">
                <a:latin typeface="Times New Roman"/>
                <a:ea typeface="Times New Roman"/>
                <a:cs typeface="Times New Roman"/>
                <a:sym typeface="Times New Roman"/>
              </a:defRPr>
            </a:pPr>
            <a:r>
              <a:t>Suppose that you sum the Unicode values for each letter in the search key. In an application where two different search keys never contain the same letters, this approach can work. But if your search keys are airport codes, for example, DUB and BUD would have the same hash code. This approach also can restrict the range of the hash codes, since the Unicode values for letters lie between 65 and 122. Thus, three-letter words would map into values between 195 and 366 under this plan. </a:t>
            </a:r>
          </a:p>
          <a:p>
            <a:pPr>
              <a:defRPr sz="1800">
                <a:latin typeface="Times New Roman"/>
                <a:ea typeface="Times New Roman"/>
                <a:cs typeface="Times New Roman"/>
                <a:sym typeface="Times New Roman"/>
              </a:defRPr>
            </a:pPr>
            <a:r>
              <a:t>@@A better approach to generating a hash code for a string involves multiplying the Unicode value of each character by a factor based on the character’s position within the string. The hash code is then the sum of these products. Here a common hash function for a string. g is some positive constant and this function results in a polynomial in g., This has function is also the algorithm used by Java’s implementation of the </a:t>
            </a:r>
            <a:r>
              <a:rPr b="1"/>
              <a:t>hashCode</a:t>
            </a:r>
            <a:r>
              <a:t> method for the </a:t>
            </a:r>
            <a:r>
              <a:rPr b="1"/>
              <a:t>String</a:t>
            </a:r>
            <a:r>
              <a:t> class.  Java uses a value of 31 for g. </a:t>
            </a:r>
          </a:p>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r>
              <a:t>@@If the search key’s data type is </a:t>
            </a:r>
            <a:r>
              <a:rPr b="1"/>
              <a:t>int</a:t>
            </a:r>
            <a:r>
              <a:t>, you can use the key itself as the hash code. If the search key is an instance of either </a:t>
            </a:r>
            <a:r>
              <a:rPr b="1"/>
              <a:t>byte</a:t>
            </a:r>
            <a:r>
              <a:t>, </a:t>
            </a:r>
            <a:r>
              <a:rPr b="1"/>
              <a:t>short</a:t>
            </a:r>
            <a:r>
              <a:t>, or </a:t>
            </a:r>
            <a:r>
              <a:rPr b="1"/>
              <a:t>char</a:t>
            </a:r>
            <a:r>
              <a:t>, you can cast it to an int to get a hash code. Thus, casting to an </a:t>
            </a:r>
            <a:r>
              <a:rPr b="1"/>
              <a:t>int</a:t>
            </a:r>
            <a:r>
              <a:t> is one way to generate a hash code.</a:t>
            </a:r>
          </a:p>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r>
              <a:t>@@ For other primitive types, you manipulate their internal binary representations. If the search key is an integer of type long, it contains 64 bits. An </a:t>
            </a:r>
            <a:r>
              <a:rPr b="1"/>
              <a:t>int</a:t>
            </a:r>
            <a:r>
              <a:t> has 32 bits. Simply casting the 64-bit search key to an </a:t>
            </a:r>
            <a:r>
              <a:rPr b="1"/>
              <a:t>int</a:t>
            </a:r>
            <a:r>
              <a:t>—or performing a modulo 2</a:t>
            </a:r>
            <a:r>
              <a:rPr baseline="31999"/>
              <a:t>32</a:t>
            </a:r>
            <a:r>
              <a:t>—would lose its first 32 bits. As a result, all keys that differ in only their first 32 bits will have the same hash code and collide. For this reason, ignoring part of a search key can be a problem. Instead of ignoring a part of a long search key, divide it into several pieces. Then combine the pieces by using either addition or a bit-wise boolean operation such as </a:t>
            </a:r>
            <a:r>
              <a:rPr b="1"/>
              <a:t>exclusive or</a:t>
            </a:r>
            <a:r>
              <a:t>. This process is called </a:t>
            </a:r>
            <a:r>
              <a:rPr b="1"/>
              <a:t>folding</a:t>
            </a:r>
            <a:r>
              <a:t>.</a:t>
            </a:r>
          </a:p>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381000" y="685800"/>
            <a:ext cx="6096000" cy="3429000"/>
          </a:xfrm>
          <a:prstGeom prst="rect">
            <a:avLst/>
          </a:prstGeom>
        </p:spPr>
        <p:txBody>
          <a:bodyPr/>
          <a:lstStyle/>
          <a:p>
            <a:endParaRPr/>
          </a:p>
        </p:txBody>
      </p:sp>
      <p:sp>
        <p:nvSpPr>
          <p:cNvPr id="107" name="Shape 107"/>
          <p:cNvSpPr>
            <a:spLocks noGrp="1"/>
          </p:cNvSpPr>
          <p:nvPr>
            <p:ph type="body" sz="quarter" idx="1"/>
          </p:nvPr>
        </p:nvSpPr>
        <p:spPr>
          <a:prstGeom prst="rect">
            <a:avLst/>
          </a:prstGeom>
        </p:spPr>
        <p:txBody>
          <a:bodyPr/>
          <a:lstStyle/>
          <a:p>
            <a:pPr>
              <a:defRPr sz="1800">
                <a:latin typeface="Times New Roman"/>
                <a:ea typeface="Times New Roman"/>
                <a:cs typeface="Times New Roman"/>
                <a:sym typeface="Times New Roman"/>
              </a:defRPr>
            </a:pPr>
            <a:r>
              <a:t>The most common way to scale an integer so that it lies within a given range of values is to use the modulo % operator. For a positive hash </a:t>
            </a:r>
            <a:r>
              <a:rPr b="1"/>
              <a:t>code c</a:t>
            </a:r>
            <a:r>
              <a:t> and</a:t>
            </a:r>
            <a:r>
              <a:rPr b="1"/>
              <a:t> a positive integer n, c % n </a:t>
            </a:r>
            <a:r>
              <a:t>divide</a:t>
            </a:r>
            <a:r>
              <a:rPr b="1"/>
              <a:t>s c by n and takes the remainder as the result. </a:t>
            </a:r>
            <a:r>
              <a:t>This remainder lies between </a:t>
            </a:r>
            <a:r>
              <a:rPr b="1"/>
              <a:t>0 and n - 1. </a:t>
            </a:r>
            <a:r>
              <a:t>Thus,</a:t>
            </a:r>
            <a:r>
              <a:rPr b="1"/>
              <a:t> c % n </a:t>
            </a:r>
            <a:r>
              <a:t>is ideal for the index of a hash table that has </a:t>
            </a:r>
            <a:r>
              <a:rPr b="1"/>
              <a:t>n</a:t>
            </a:r>
            <a:r>
              <a:t> locations.</a:t>
            </a:r>
          </a:p>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r>
              <a:t>@@ So, </a:t>
            </a:r>
            <a:r>
              <a:rPr b="1"/>
              <a:t>n</a:t>
            </a:r>
            <a:r>
              <a:t> should equal the size of the hash table, but not any </a:t>
            </a:r>
            <a:r>
              <a:rPr b="1"/>
              <a:t>n</a:t>
            </a:r>
            <a:r>
              <a:t> will do. For example, if</a:t>
            </a:r>
            <a:r>
              <a:rPr b="1"/>
              <a:t> n</a:t>
            </a:r>
            <a:r>
              <a:t> is even, </a:t>
            </a:r>
            <a:r>
              <a:rPr b="1"/>
              <a:t>c % n</a:t>
            </a:r>
            <a:r>
              <a:t> has the same parity as </a:t>
            </a:r>
            <a:r>
              <a:rPr b="1"/>
              <a:t>c</a:t>
            </a:r>
            <a:r>
              <a:t>—that is, if </a:t>
            </a:r>
            <a:r>
              <a:rPr b="1"/>
              <a:t>c</a:t>
            </a:r>
            <a:r>
              <a:t> is even, </a:t>
            </a:r>
            <a:r>
              <a:rPr b="1"/>
              <a:t>c % n </a:t>
            </a:r>
            <a:r>
              <a:t>is even; if </a:t>
            </a:r>
            <a:r>
              <a:rPr b="1"/>
              <a:t>c is odd, c % n is odd. </a:t>
            </a:r>
            <a:r>
              <a:t>If the hash codes are biased toward either even or odd values (and note that hash codes based on memory addresses are typically even), the indices to the hash table will have the same bias. Instead of a uniform distribution of indices, you will leave out the indices of many table locations if </a:t>
            </a:r>
            <a:r>
              <a:rPr b="1"/>
              <a:t>n</a:t>
            </a:r>
            <a:r>
              <a:t> is even. Thus, </a:t>
            </a:r>
            <a:r>
              <a:rPr b="1"/>
              <a:t>n</a:t>
            </a:r>
            <a:r>
              <a:t>—the size of the hash table—always should be an odd number.</a:t>
            </a:r>
          </a:p>
          <a:p>
            <a:pPr>
              <a:defRPr sz="1800">
                <a:latin typeface="Times New Roman"/>
                <a:ea typeface="Times New Roman"/>
                <a:cs typeface="Times New Roman"/>
                <a:sym typeface="Times New Roman"/>
              </a:defRPr>
            </a:pPr>
            <a:r>
              <a:t>@@ When n is a prime number—one that is divisible only by 1 and itself—</a:t>
            </a:r>
            <a:r>
              <a:rPr b="1"/>
              <a:t> c % n</a:t>
            </a:r>
            <a:r>
              <a:t> provides values that are distributed throughout the index range 0 through n - 1. All Prime numbers—with the exception of 2—are odd.</a:t>
            </a:r>
          </a:p>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r>
              <a:t>One final detail remains. It is possible a hashCode function  might return a negative integer, so you need to be a bit careful. If c is negative, c % n lies between 1 − n and 0. A zero result is fine, but if c % n is negative, add n to it so that it lies between 1 and n − 1.</a:t>
            </a:r>
          </a:p>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r>
              <a:t>@@ We now can implement our own hash function for the ADT dictionary. HEre is a method computes the hash index for a given search key whose data type is the KeyType. The data field </a:t>
            </a:r>
            <a:r>
              <a:rPr b="1"/>
              <a:t>hashTable</a:t>
            </a:r>
            <a:r>
              <a:t> is the array that serves as the hash table. hashTableSize is the size of the array, </a:t>
            </a:r>
            <a:r>
              <a:rPr b="1"/>
              <a:t>not the number of current entries in the hash table</a:t>
            </a:r>
            <a:r>
              <a:t>. We assume that this size is a </a:t>
            </a:r>
            <a:r>
              <a:rPr b="1"/>
              <a:t>prime number</a:t>
            </a:r>
            <a:r>
              <a:t> and that the method hashCode returns a hash code consistent with our requirements</a:t>
            </a:r>
          </a:p>
          <a:p>
            <a:pPr>
              <a:defRPr sz="1800">
                <a:latin typeface="Times New Roman"/>
                <a:ea typeface="Times New Roman"/>
                <a:cs typeface="Times New Roman"/>
                <a:sym typeface="Times New Roman"/>
              </a:defRPr>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noRot="1" noChangeAspect="1"/>
          </p:cNvSpPr>
          <p:nvPr>
            <p:ph type="sldImg"/>
          </p:nvPr>
        </p:nvSpPr>
        <p:spPr>
          <a:xfrm>
            <a:off x="381000" y="685800"/>
            <a:ext cx="6096000" cy="3429000"/>
          </a:xfrm>
          <a:prstGeom prst="rect">
            <a:avLst/>
          </a:prstGeom>
        </p:spPr>
        <p:txBody>
          <a:bodyPr/>
          <a:lstStyle/>
          <a:p>
            <a:endParaRPr/>
          </a:p>
        </p:txBody>
      </p:sp>
      <p:sp>
        <p:nvSpPr>
          <p:cNvPr id="111" name="Shape 111"/>
          <p:cNvSpPr>
            <a:spLocks noGrp="1"/>
          </p:cNvSpPr>
          <p:nvPr>
            <p:ph type="body" sz="quarter" idx="1"/>
          </p:nvPr>
        </p:nvSpPr>
        <p:spPr>
          <a:prstGeom prst="rect">
            <a:avLst/>
          </a:prstGeom>
        </p:spPr>
        <p:txBody>
          <a:bodyPr/>
          <a:lstStyle>
            <a:lvl1pPr>
              <a:defRPr sz="1800">
                <a:latin typeface="Times New Roman"/>
                <a:ea typeface="Times New Roman"/>
                <a:cs typeface="Times New Roman"/>
                <a:sym typeface="Times New Roman"/>
              </a:defRPr>
            </a:lvl1pPr>
          </a:lstStyle>
          <a:p>
            <a:r>
              <a:t>This lecture introduces a technique called hashing that ideally can result in Order of at most (1) search times.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381000" y="685800"/>
            <a:ext cx="6096000" cy="3429000"/>
          </a:xfrm>
          <a:prstGeom prst="rect">
            <a:avLst/>
          </a:prstGeom>
        </p:spPr>
        <p:txBody>
          <a:bodyPr/>
          <a:lstStyle/>
          <a:p>
            <a:endParaRPr/>
          </a:p>
        </p:txBody>
      </p:sp>
      <p:sp>
        <p:nvSpPr>
          <p:cNvPr id="134" name="Shape 134"/>
          <p:cNvSpPr>
            <a:spLocks noGrp="1"/>
          </p:cNvSpPr>
          <p:nvPr>
            <p:ph type="body" sz="quarter" idx="1"/>
          </p:nvPr>
        </p:nvSpPr>
        <p:spPr>
          <a:prstGeom prst="rect">
            <a:avLst/>
          </a:prstGeom>
        </p:spPr>
        <p:txBody>
          <a:bodyPr/>
          <a:lstStyle/>
          <a:p>
            <a:pPr>
              <a:defRPr sz="1800">
                <a:latin typeface="Times New Roman"/>
                <a:ea typeface="Times New Roman"/>
                <a:cs typeface="Times New Roman"/>
                <a:sym typeface="Times New Roman"/>
              </a:defRPr>
            </a:pPr>
            <a:r>
              <a:t>Now lets examine how we can resolve collisions</a:t>
            </a:r>
          </a:p>
          <a:p>
            <a:pPr>
              <a:defRPr sz="1800">
                <a:latin typeface="Times New Roman"/>
                <a:ea typeface="Times New Roman"/>
                <a:cs typeface="Times New Roman"/>
                <a:sym typeface="Times New Roman"/>
              </a:defRPr>
            </a:pPr>
            <a:r>
              <a:t>When adding to a dictionary, if our hash function maps a search key into a location in the hash table that is already in use, we need to find another spot for the search key’s value. We have two fundamental choices:</a:t>
            </a:r>
          </a:p>
          <a:p>
            <a:pPr>
              <a:defRPr sz="1800">
                <a:latin typeface="Times New Roman"/>
                <a:ea typeface="Times New Roman"/>
                <a:cs typeface="Times New Roman"/>
                <a:sym typeface="Times New Roman"/>
              </a:defRPr>
            </a:pPr>
            <a:r>
              <a:t>•Change the structure of the hash table so that each array location can represent more than</a:t>
            </a:r>
          </a:p>
          <a:p>
            <a:pPr>
              <a:defRPr sz="1800">
                <a:latin typeface="Times New Roman"/>
                <a:ea typeface="Times New Roman"/>
                <a:cs typeface="Times New Roman"/>
                <a:sym typeface="Times New Roman"/>
              </a:defRPr>
            </a:pPr>
            <a:r>
              <a:t>one value </a:t>
            </a:r>
          </a:p>
          <a:p>
            <a:pPr>
              <a:defRPr sz="1800">
                <a:latin typeface="Times New Roman"/>
                <a:ea typeface="Times New Roman"/>
                <a:cs typeface="Times New Roman"/>
                <a:sym typeface="Times New Roman"/>
              </a:defRPr>
            </a:pPr>
            <a:r>
              <a:t>@@ Use another location in the hash table</a:t>
            </a:r>
          </a:p>
          <a:p>
            <a:pPr>
              <a:defRPr sz="1800">
                <a:latin typeface="Times New Roman"/>
                <a:ea typeface="Times New Roman"/>
                <a:cs typeface="Times New Roman"/>
                <a:sym typeface="Times New Roman"/>
              </a:defRPr>
            </a:pPr>
            <a:r>
              <a:t>Finding an unused, or open, location in the hash table is called open addressing. This choice sounds simple, but it can lead to several complications. Changing the structure of the hash table is not as difficult as it might sound and can be a better choice for resolving collisions than using an open addressing scheme. We will with a simple example of open addressing.</a:t>
            </a:r>
          </a:p>
          <a:p>
            <a:pPr>
              <a:defRPr sz="1800">
                <a:latin typeface="Times New Roman"/>
                <a:ea typeface="Times New Roman"/>
                <a:cs typeface="Times New Roman"/>
                <a:sym typeface="Times New Roman"/>
              </a:defRPr>
            </a:pPr>
            <a:r>
              <a:t>@@ here are two entries that we wish to store in our hash table</a:t>
            </a:r>
          </a:p>
          <a:p>
            <a:pPr>
              <a:defRPr sz="1800">
                <a:latin typeface="Times New Roman"/>
                <a:ea typeface="Times New Roman"/>
                <a:cs typeface="Times New Roman"/>
                <a:sym typeface="Times New Roman"/>
              </a:defRPr>
            </a:pPr>
            <a:r>
              <a:t>@@ for the first, our has function returns the value 21, </a:t>
            </a:r>
          </a:p>
          <a:p>
            <a:pPr>
              <a:defRPr sz="1800">
                <a:latin typeface="Times New Roman"/>
                <a:ea typeface="Times New Roman"/>
                <a:cs typeface="Times New Roman"/>
                <a:sym typeface="Times New Roman"/>
              </a:defRPr>
            </a:pPr>
            <a:r>
              <a:t>@@ so we store the value in array element 21.</a:t>
            </a:r>
          </a:p>
          <a:p>
            <a:pPr>
              <a:defRPr sz="1800">
                <a:latin typeface="Times New Roman"/>
                <a:ea typeface="Times New Roman"/>
                <a:cs typeface="Times New Roman"/>
                <a:sym typeface="Times New Roman"/>
              </a:defRPr>
            </a:pPr>
            <a:r>
              <a:t>@@ For the second entry we wish to add, our hash function returns the same index - 21 What should we do?</a:t>
            </a:r>
          </a:p>
          <a:p>
            <a:pPr>
              <a:defRPr sz="1800">
                <a:latin typeface="Times New Roman"/>
                <a:ea typeface="Times New Roman"/>
                <a:cs typeface="Times New Roman"/>
                <a:sym typeface="Times New Roman"/>
              </a:defRPr>
            </a:pPr>
            <a:r>
              <a:t>@@ a simple solution is to perform probing - look for an open element.  IF we sequential search for an element, that is look at hash table element location 22 next, this is referred to as linear probing.</a:t>
            </a:r>
          </a:p>
          <a:p>
            <a:pPr>
              <a:defRPr sz="1800">
                <a:latin typeface="Times New Roman"/>
                <a:ea typeface="Times New Roman"/>
                <a:cs typeface="Times New Roman"/>
                <a:sym typeface="Times New Roman"/>
              </a:defRPr>
            </a:pPr>
            <a:r>
              <a:t>@@ in this case, element 22 is available, so we add the value at this location. Then if another search key returns </a:t>
            </a:r>
            <a:r>
              <a:rPr b="1"/>
              <a:t>either</a:t>
            </a:r>
            <a:r>
              <a:t> 21 or 22, we would store is in element 23 since that is the next available hash table location</a:t>
            </a:r>
          </a:p>
          <a:p>
            <a:pPr>
              <a:defRPr sz="1800">
                <a:latin typeface="Times New Roman"/>
                <a:ea typeface="Times New Roman"/>
                <a:cs typeface="Times New Roman"/>
                <a:sym typeface="Times New Roman"/>
              </a:defRPr>
            </a:pPr>
            <a:r>
              <a:t>A problem arrives when we go to retrieve the value associated with the telephone number 555-2121 - our hash function sends us to 21, but the entry at 21 is the value associated with the search key 555-0721. How do we know to look at the next location for our value?</a:t>
            </a:r>
          </a:p>
          <a:p>
            <a:pPr>
              <a:defRPr sz="1800">
                <a:latin typeface="Times New Roman"/>
                <a:ea typeface="Times New Roman"/>
                <a:cs typeface="Times New Roman"/>
                <a:sym typeface="Times New Roman"/>
              </a:defRPr>
            </a:pPr>
            <a:r>
              <a:t>@@ when using open addressing, or most collision resolution algorithms, we must store the search key along with the value in the hash table. We can then compare the search found at the hash table location with the search key we were given.  If it does not match, we continue on to the next entry in the table until either we find a match or an empty element. So we are sequentially searching for the search key, but the range of elements to search is relatively small.</a:t>
            </a:r>
          </a:p>
          <a:p>
            <a:pPr>
              <a:defRPr sz="1800">
                <a:latin typeface="Times New Roman"/>
                <a:ea typeface="Times New Roman"/>
                <a:cs typeface="Times New Roman"/>
                <a:sym typeface="Times New Roman"/>
              </a:defRPr>
            </a:pPr>
            <a:r>
              <a:t>While open addressing is simple, conceptually, it is difficult to implement reliably - </a:t>
            </a:r>
          </a:p>
          <a:p>
            <a:pPr>
              <a:defRPr sz="1800">
                <a:latin typeface="Times New Roman"/>
                <a:ea typeface="Times New Roman"/>
                <a:cs typeface="Times New Roman"/>
                <a:sym typeface="Times New Roman"/>
              </a:defRPr>
            </a:pPr>
            <a:r>
              <a:t>@@ for example, if we now remove the entry at hash table element 21, how do we ensure searches find the value stored at element 22 that has a hash index of 21? Should we move the entry at element 22 to element 21? What if  it’s hash index was actually 22?</a:t>
            </a:r>
          </a:p>
          <a:p>
            <a:pPr>
              <a:defRPr sz="1800">
                <a:latin typeface="Times New Roman"/>
                <a:ea typeface="Times New Roman"/>
                <a:cs typeface="Times New Roman"/>
                <a:sym typeface="Times New Roman"/>
              </a:defRPr>
            </a:pPr>
            <a:r>
              <a:t>There are number of solutions to these questions, but we won’t cover them here.</a:t>
            </a:r>
          </a:p>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r>
              <a:t>Let’s move on to the idea of changing the structure of the table . . .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381000" y="685800"/>
            <a:ext cx="6096000" cy="3429000"/>
          </a:xfrm>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pPr>
              <a:defRPr sz="1800">
                <a:latin typeface="Times New Roman"/>
                <a:ea typeface="Times New Roman"/>
                <a:cs typeface="Times New Roman"/>
                <a:sym typeface="Times New Roman"/>
              </a:defRPr>
            </a:pPr>
            <a:r>
              <a:t>A second general approach to collision resolution alters the structure of the hash table so that each location can represent more than one value. Such a location is called a </a:t>
            </a:r>
            <a:r>
              <a:rPr b="1"/>
              <a:t>bucket</a:t>
            </a:r>
            <a:r>
              <a:t>. Anytime a new search key maps into a particular location, you simply place the key and its associated value in the bucket, much as we did with open addressing. To find a value, you hash the search key, locate the bucket, and look through the key-value pairs in it. In all likelihood, the bucket contains few values, so this mini-search will be fast. When you remove an entry, you find it in its bucket and delete it. Thus, the entry no longer exists in the hash table.</a:t>
            </a:r>
          </a:p>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r>
              <a:t>What can you use to represent a bucket? A list, a sorted list, a chain of linked nodes, an array, or a vector are some possibilities with which you are familiar. Anything that involves an array or vector will cause a substantial memory overhead, since each location in the hash table will have a fixed amount of memory allocated to it. Much of this memory will be unused. </a:t>
            </a:r>
          </a:p>
          <a:p>
            <a:pPr>
              <a:defRPr sz="1800">
                <a:latin typeface="Times New Roman"/>
                <a:ea typeface="Times New Roman"/>
                <a:cs typeface="Times New Roman"/>
                <a:sym typeface="Times New Roman"/>
              </a:defRPr>
            </a:pPr>
            <a:r>
              <a:t>@@ Either a linked implementation of a list or a chain of linked nodes is a reasonable choice for a bucket, since memory is allocated to the bucket only as needed.  In this arrangement, each location in the hash table is a head reference to a chain of linked nodes that make up the bucket. Each node contains references to a search key, to the key’s associated value, and to the next node in the chain. Notice that a node must reference the search key so that you can locate it later when you search the chain. Resolving collisions by using buckets that are linked chains is called </a:t>
            </a:r>
            <a:r>
              <a:rPr b="1"/>
              <a:t>separate chaining</a:t>
            </a:r>
            <a:r>
              <a:t>.</a:t>
            </a:r>
          </a:p>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r>
              <a:t>@@ Where in the chain we should insert entries with duplicate hash indices depends on how we are implementing our dictionary. </a:t>
            </a:r>
          </a:p>
          <a:p>
            <a:pPr>
              <a:defRPr sz="1800">
                <a:latin typeface="Times New Roman"/>
                <a:ea typeface="Times New Roman"/>
                <a:cs typeface="Times New Roman"/>
                <a:sym typeface="Times New Roman"/>
              </a:defRPr>
            </a:pPr>
            <a:r>
              <a:t>@@ If we have a dictionary that allows duplicate search keys, adding a new entry to the beginning of the correct chain is fastest</a:t>
            </a:r>
          </a:p>
          <a:p>
            <a:pPr>
              <a:defRPr sz="1800">
                <a:latin typeface="Times New Roman"/>
                <a:ea typeface="Times New Roman"/>
                <a:cs typeface="Times New Roman"/>
                <a:sym typeface="Times New Roman"/>
              </a:defRPr>
            </a:pPr>
            <a:r>
              <a:t>@@ However, if we want distinct search keys, adding a new entry requires us to search a chain for the search key. If we don’t find it, we will be at the end of the chain, where we can add the new entry. </a:t>
            </a:r>
          </a:p>
          <a:p>
            <a:pPr>
              <a:defRPr sz="1800">
                <a:latin typeface="Times New Roman"/>
                <a:ea typeface="Times New Roman"/>
                <a:cs typeface="Times New Roman"/>
                <a:sym typeface="Times New Roman"/>
              </a:defRPr>
            </a:pPr>
            <a:r>
              <a:t>@@ But since we have to search the chain anyway, you could maintain the chain in sorted order by search key. Subsequent searches would then be a little faster. Typical chains are short, so this refinement might not be worth the effort.</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tif"/><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21" name="Title Text"/>
          <p:cNvSpPr txBox="1">
            <a:spLocks noGrp="1"/>
          </p:cNvSpPr>
          <p:nvPr>
            <p:ph type="title"/>
          </p:nvPr>
        </p:nvSpPr>
        <p:spPr>
          <a:xfrm>
            <a:off x="1282700" y="1536700"/>
            <a:ext cx="14541500" cy="3086100"/>
          </a:xfrm>
          <a:prstGeom prst="rect">
            <a:avLst/>
          </a:prstGeom>
        </p:spPr>
        <p:txBody>
          <a:bodyPr anchor="b"/>
          <a:lstStyle>
            <a:lvl1pPr algn="ctr"/>
          </a:lstStyle>
          <a:p>
            <a:r>
              <a:t>Title Text</a:t>
            </a:r>
          </a:p>
        </p:txBody>
      </p:sp>
      <p:sp>
        <p:nvSpPr>
          <p:cNvPr id="22" name="Body Level One…"/>
          <p:cNvSpPr txBox="1">
            <a:spLocks noGrp="1"/>
          </p:cNvSpPr>
          <p:nvPr>
            <p:ph type="body" sz="quarter" idx="1"/>
          </p:nvPr>
        </p:nvSpPr>
        <p:spPr>
          <a:xfrm>
            <a:off x="7912100" y="4711700"/>
            <a:ext cx="7912100" cy="2514600"/>
          </a:xfrm>
          <a:prstGeom prst="rect">
            <a:avLst/>
          </a:prstGeom>
          <a:effectLst/>
        </p:spPr>
        <p:txBody>
          <a:bodyPr/>
          <a:lstStyle>
            <a:lvl1pPr marL="0" indent="0" algn="ctr">
              <a:spcBef>
                <a:spcPts val="0"/>
              </a:spcBef>
              <a:buSzTx/>
              <a:buNone/>
              <a:defRPr sz="3200" b="0" cap="small"/>
            </a:lvl1pPr>
            <a:lvl2pPr marL="0" indent="0" algn="ctr">
              <a:spcBef>
                <a:spcPts val="0"/>
              </a:spcBef>
              <a:buSzTx/>
              <a:buNone/>
              <a:defRPr cap="small"/>
            </a:lvl2pPr>
            <a:lvl3pPr marL="0" indent="0" algn="ctr">
              <a:spcBef>
                <a:spcPts val="0"/>
              </a:spcBef>
              <a:buSzTx/>
              <a:buNone/>
              <a:defRPr sz="3200" cap="small"/>
            </a:lvl3pPr>
            <a:lvl4pPr marL="0" indent="0" algn="ctr">
              <a:spcBef>
                <a:spcPts val="0"/>
              </a:spcBef>
              <a:buSzTx/>
              <a:buNone/>
              <a:defRPr sz="3200" cap="small"/>
            </a:lvl4pPr>
            <a:lvl5pPr marL="0" indent="0" algn="ctr">
              <a:spcBef>
                <a:spcPts val="0"/>
              </a:spcBef>
              <a:buSzTx/>
              <a:buNone/>
              <a:defRPr sz="3200" cap="small"/>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 name="Content Placeholder 7">
            <a:extLst>
              <a:ext uri="{FF2B5EF4-FFF2-40B4-BE49-F238E27FC236}">
                <a16:creationId xmlns:a16="http://schemas.microsoft.com/office/drawing/2014/main" id="{BB5F94F2-9B66-48C5-BD9A-64CE63A3DBDD}"/>
              </a:ext>
            </a:extLst>
          </p:cNvPr>
          <p:cNvSpPr txBox="1">
            <a:spLocks/>
          </p:cNvSpPr>
          <p:nvPr userDrawn="1"/>
        </p:nvSpPr>
        <p:spPr>
          <a:xfrm>
            <a:off x="5031117" y="8726804"/>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6" name="Picture 5">
            <a:extLst>
              <a:ext uri="{FF2B5EF4-FFF2-40B4-BE49-F238E27FC236}">
                <a16:creationId xmlns:a16="http://schemas.microsoft.com/office/drawing/2014/main" id="{63F490FB-5087-41C6-A4BC-784480CABA8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2983" y="8554212"/>
            <a:ext cx="1313114" cy="413764"/>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opic Start">
    <p:spTree>
      <p:nvGrpSpPr>
        <p:cNvPr id="1" name=""/>
        <p:cNvGrpSpPr/>
        <p:nvPr/>
      </p:nvGrpSpPr>
      <p:grpSpPr>
        <a:xfrm>
          <a:off x="0" y="0"/>
          <a:ext cx="0" cy="0"/>
          <a:chOff x="0" y="0"/>
          <a:chExt cx="0" cy="0"/>
        </a:xfrm>
      </p:grpSpPr>
      <p:sp>
        <p:nvSpPr>
          <p:cNvPr id="30" name="Title Text"/>
          <p:cNvSpPr txBox="1">
            <a:spLocks noGrp="1"/>
          </p:cNvSpPr>
          <p:nvPr>
            <p:ph type="title"/>
          </p:nvPr>
        </p:nvSpPr>
        <p:spPr>
          <a:prstGeom prst="rect">
            <a:avLst/>
          </a:prstGeom>
        </p:spPr>
        <p:txBody>
          <a:bodyPr/>
          <a:lstStyle/>
          <a:p>
            <a:r>
              <a:t>Title Text</a:t>
            </a:r>
          </a:p>
        </p:txBody>
      </p:sp>
      <p:sp>
        <p:nvSpPr>
          <p:cNvPr id="31"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opic Content">
    <p:spTree>
      <p:nvGrpSpPr>
        <p:cNvPr id="1" name=""/>
        <p:cNvGrpSpPr/>
        <p:nvPr/>
      </p:nvGrpSpPr>
      <p:grpSpPr>
        <a:xfrm>
          <a:off x="0" y="0"/>
          <a:ext cx="0" cy="0"/>
          <a:chOff x="0" y="0"/>
          <a:chExt cx="0" cy="0"/>
        </a:xfrm>
      </p:grpSpPr>
      <p:pic>
        <p:nvPicPr>
          <p:cNvPr id="39" name="W&amp;M Keynote Background.tiff" descr="W&amp;M Keynote Background.tiff"/>
          <p:cNvPicPr>
            <a:picLocks noChangeAspect="1"/>
          </p:cNvPicPr>
          <p:nvPr/>
        </p:nvPicPr>
        <p:blipFill>
          <a:blip r:embed="rId2"/>
          <a:srcRect t="36834" b="47597"/>
          <a:stretch>
            <a:fillRect/>
          </a:stretch>
        </p:blipFill>
        <p:spPr>
          <a:xfrm>
            <a:off x="0" y="0"/>
            <a:ext cx="16256000" cy="1422400"/>
          </a:xfrm>
          <a:prstGeom prst="rect">
            <a:avLst/>
          </a:prstGeom>
          <a:ln w="12700">
            <a:miter lim="400000"/>
          </a:ln>
          <a:effectLst>
            <a:outerShdw blurRad="127000" dist="76200" dir="5400000" rotWithShape="0">
              <a:srgbClr val="000000"/>
            </a:outerShdw>
          </a:effectLst>
        </p:spPr>
      </p:pic>
      <p:sp>
        <p:nvSpPr>
          <p:cNvPr id="40" name="Title Text"/>
          <p:cNvSpPr txBox="1">
            <a:spLocks noGrp="1"/>
          </p:cNvSpPr>
          <p:nvPr>
            <p:ph type="title"/>
          </p:nvPr>
        </p:nvSpPr>
        <p:spPr>
          <a:prstGeom prst="rect">
            <a:avLst/>
          </a:prstGeom>
        </p:spPr>
        <p:txBody>
          <a:bodyPr/>
          <a:lstStyle/>
          <a:p>
            <a:r>
              <a:t>Title Text</a:t>
            </a:r>
          </a:p>
        </p:txBody>
      </p:sp>
      <p:sp>
        <p:nvSpPr>
          <p:cNvPr id="41" name="Body Level One…"/>
          <p:cNvSpPr txBox="1">
            <a:spLocks noGrp="1"/>
          </p:cNvSpPr>
          <p:nvPr>
            <p:ph type="body" idx="1"/>
          </p:nvPr>
        </p:nvSpPr>
        <p:spPr>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Content Placeholder 7">
            <a:extLst>
              <a:ext uri="{FF2B5EF4-FFF2-40B4-BE49-F238E27FC236}">
                <a16:creationId xmlns:a16="http://schemas.microsoft.com/office/drawing/2014/main" id="{93F67934-926C-4562-8714-5C51C1DF4624}"/>
              </a:ext>
            </a:extLst>
          </p:cNvPr>
          <p:cNvSpPr txBox="1">
            <a:spLocks/>
          </p:cNvSpPr>
          <p:nvPr userDrawn="1"/>
        </p:nvSpPr>
        <p:spPr>
          <a:xfrm>
            <a:off x="5031117" y="8726804"/>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7" name="Picture 6">
            <a:extLst>
              <a:ext uri="{FF2B5EF4-FFF2-40B4-BE49-F238E27FC236}">
                <a16:creationId xmlns:a16="http://schemas.microsoft.com/office/drawing/2014/main" id="{0E3FBCF1-320A-4165-BE2C-A6BB57848C3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12983" y="8554212"/>
            <a:ext cx="1313114" cy="413764"/>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tif"/><Relationship Id="rId10" Type="http://schemas.openxmlformats.org/officeDocument/2006/relationships/image" Target="../media/image6.png"/><Relationship Id="rId4" Type="http://schemas.openxmlformats.org/officeDocument/2006/relationships/theme" Target="../theme/theme1.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
          <a:srcRect/>
          <a:stretch>
            <a:fillRect/>
          </a:stretch>
        </a:blipFill>
        <a:effectLst/>
      </p:bgPr>
    </p:bg>
    <p:spTree>
      <p:nvGrpSpPr>
        <p:cNvPr id="1" name=""/>
        <p:cNvGrpSpPr/>
        <p:nvPr/>
      </p:nvGrpSpPr>
      <p:grpSpPr>
        <a:xfrm>
          <a:off x="0" y="0"/>
          <a:ext cx="0" cy="0"/>
          <a:chOff x="0" y="0"/>
          <a:chExt cx="0" cy="0"/>
        </a:xfrm>
      </p:grpSpPr>
      <p:grpSp>
        <p:nvGrpSpPr>
          <p:cNvPr id="10" name="Group"/>
          <p:cNvGrpSpPr/>
          <p:nvPr/>
        </p:nvGrpSpPr>
        <p:grpSpPr>
          <a:xfrm>
            <a:off x="0" y="-34028"/>
            <a:ext cx="16285084" cy="1467065"/>
            <a:chOff x="0" y="0"/>
            <a:chExt cx="16285083" cy="1467063"/>
          </a:xfrm>
        </p:grpSpPr>
        <p:grpSp>
          <p:nvGrpSpPr>
            <p:cNvPr id="8" name="Group"/>
            <p:cNvGrpSpPr/>
            <p:nvPr/>
          </p:nvGrpSpPr>
          <p:grpSpPr>
            <a:xfrm>
              <a:off x="0" y="-1"/>
              <a:ext cx="16285084" cy="1467065"/>
              <a:chOff x="0" y="0"/>
              <a:chExt cx="16285083" cy="1467063"/>
            </a:xfrm>
          </p:grpSpPr>
          <p:pic>
            <p:nvPicPr>
              <p:cNvPr id="2" name="DSaAwJ Titles Frame no Book.png" descr="DSaAwJ Titles Frame no Book.png"/>
              <p:cNvPicPr>
                <a:picLocks/>
              </p:cNvPicPr>
              <p:nvPr/>
            </p:nvPicPr>
            <p:blipFill>
              <a:blip r:embed="rId6"/>
              <a:srcRect l="781" r="781" b="84722"/>
              <a:stretch>
                <a:fillRect/>
              </a:stretch>
            </p:blipFill>
            <p:spPr>
              <a:xfrm>
                <a:off x="0" y="34027"/>
                <a:ext cx="16256000" cy="1419175"/>
              </a:xfrm>
              <a:prstGeom prst="rect">
                <a:avLst/>
              </a:prstGeom>
              <a:ln w="12700" cap="flat">
                <a:noFill/>
                <a:miter lim="400000"/>
              </a:ln>
              <a:effectLst>
                <a:outerShdw blurRad="127000" dist="76200" dir="5400000" rotWithShape="0">
                  <a:srgbClr val="000000"/>
                </a:outerShdw>
              </a:effectLst>
            </p:spPr>
          </p:pic>
          <p:sp>
            <p:nvSpPr>
              <p:cNvPr id="3" name="Rectangle"/>
              <p:cNvSpPr/>
              <p:nvPr/>
            </p:nvSpPr>
            <p:spPr>
              <a:xfrm>
                <a:off x="14744700" y="34027"/>
                <a:ext cx="1536700" cy="1422401"/>
              </a:xfrm>
              <a:prstGeom prst="rect">
                <a:avLst/>
              </a:prstGeom>
              <a:gradFill flip="none" rotWithShape="1">
                <a:gsLst>
                  <a:gs pos="25906">
                    <a:srgbClr val="495AA4"/>
                  </a:gs>
                  <a:gs pos="37280">
                    <a:srgbClr val="8F9FB4"/>
                  </a:gs>
                  <a:gs pos="62694">
                    <a:srgbClr val="D5E3C3"/>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4" name="Data Structures…"/>
              <p:cNvSpPr/>
              <p:nvPr/>
            </p:nvSpPr>
            <p:spPr>
              <a:xfrm>
                <a:off x="14805533" y="429949"/>
                <a:ext cx="1409701" cy="7448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defRPr sz="1400" b="1">
                    <a:latin typeface="+mn-lt"/>
                    <a:ea typeface="+mn-ea"/>
                    <a:cs typeface="+mn-cs"/>
                    <a:sym typeface="Optima"/>
                  </a:defRPr>
                </a:pPr>
                <a:r>
                  <a:t>Data Structures</a:t>
                </a:r>
              </a:p>
              <a:p>
                <a:pPr>
                  <a:defRPr sz="1400" b="1">
                    <a:latin typeface="+mn-lt"/>
                    <a:ea typeface="+mn-ea"/>
                    <a:cs typeface="+mn-cs"/>
                    <a:sym typeface="Optima"/>
                  </a:defRPr>
                </a:pPr>
                <a:r>
                  <a:t>and Abstractions</a:t>
                </a:r>
              </a:p>
              <a:p>
                <a:pPr>
                  <a:defRPr sz="1400" b="1">
                    <a:latin typeface="+mn-lt"/>
                    <a:ea typeface="+mn-ea"/>
                    <a:cs typeface="+mn-cs"/>
                    <a:sym typeface="Optima"/>
                  </a:defRPr>
                </a:pPr>
                <a:r>
                  <a:t>with Java</a:t>
                </a:r>
              </a:p>
            </p:txBody>
          </p:sp>
          <p:pic>
            <p:nvPicPr>
              <p:cNvPr id="5" name="pearson.png" descr="pearson.png"/>
              <p:cNvPicPr>
                <a:picLocks noChangeAspect="1"/>
              </p:cNvPicPr>
              <p:nvPr/>
            </p:nvPicPr>
            <p:blipFill>
              <a:blip r:embed="rId7"/>
              <a:stretch>
                <a:fillRect/>
              </a:stretch>
            </p:blipFill>
            <p:spPr>
              <a:xfrm>
                <a:off x="14824075" y="0"/>
                <a:ext cx="1381125" cy="419100"/>
              </a:xfrm>
              <a:prstGeom prst="rect">
                <a:avLst/>
              </a:prstGeom>
              <a:ln w="12700" cap="flat">
                <a:noFill/>
                <a:miter lim="400000"/>
              </a:ln>
              <a:effectLst/>
            </p:spPr>
          </p:pic>
          <p:sp>
            <p:nvSpPr>
              <p:cNvPr id="6" name="Frank M. Carrano"/>
              <p:cNvSpPr/>
              <p:nvPr/>
            </p:nvSpPr>
            <p:spPr>
              <a:xfrm>
                <a:off x="14684883" y="1179090"/>
                <a:ext cx="1600201" cy="2879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300" b="1" cap="small">
                    <a:latin typeface="+mn-lt"/>
                    <a:ea typeface="+mn-ea"/>
                    <a:cs typeface="+mn-cs"/>
                    <a:sym typeface="Optima"/>
                  </a:defRPr>
                </a:lvl1pPr>
              </a:lstStyle>
              <a:p>
                <a:r>
                  <a:t>Frank M. Carrano </a:t>
                </a:r>
              </a:p>
            </p:txBody>
          </p:sp>
          <p:sp>
            <p:nvSpPr>
              <p:cNvPr id="7" name="Line"/>
              <p:cNvSpPr/>
              <p:nvPr/>
            </p:nvSpPr>
            <p:spPr>
              <a:xfrm flipV="1">
                <a:off x="15124403" y="1189717"/>
                <a:ext cx="760060" cy="11"/>
              </a:xfrm>
              <a:prstGeom prst="line">
                <a:avLst/>
              </a:prstGeom>
              <a:noFill/>
              <a:ln w="12700" cap="flat">
                <a:solidFill>
                  <a:srgbClr val="66804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9" name="Line"/>
            <p:cNvSpPr/>
            <p:nvPr/>
          </p:nvSpPr>
          <p:spPr>
            <a:xfrm flipV="1">
              <a:off x="14757400" y="34027"/>
              <a:ext cx="0" cy="1422401"/>
            </a:xfrm>
            <a:prstGeom prst="line">
              <a:avLst/>
            </a:prstGeom>
            <a:noFill/>
            <a:ln w="12700" cap="flat">
              <a:solidFill>
                <a:srgbClr val="66804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pic>
        <p:nvPicPr>
          <p:cNvPr id="11" name="W&amp;M Keynote Background.tiff" descr="W&amp;M Keynote Background.tiff"/>
          <p:cNvPicPr>
            <a:picLocks noChangeAspect="1"/>
          </p:cNvPicPr>
          <p:nvPr/>
        </p:nvPicPr>
        <p:blipFill>
          <a:blip r:embed="rId5"/>
          <a:srcRect t="36834" b="47597"/>
          <a:stretch>
            <a:fillRect/>
          </a:stretch>
        </p:blipFill>
        <p:spPr>
          <a:xfrm>
            <a:off x="0" y="0"/>
            <a:ext cx="16256000" cy="1422400"/>
          </a:xfrm>
          <a:prstGeom prst="rect">
            <a:avLst/>
          </a:prstGeom>
          <a:ln w="12700">
            <a:miter lim="400000"/>
          </a:ln>
          <a:effectLst>
            <a:outerShdw blurRad="127000" dist="76200" dir="5400000" rotWithShape="0">
              <a:srgbClr val="000000"/>
            </a:outerShdw>
          </a:effectLst>
        </p:spPr>
      </p:pic>
      <p:sp>
        <p:nvSpPr>
          <p:cNvPr id="12" name="Title Text"/>
          <p:cNvSpPr txBox="1">
            <a:spLocks noGrp="1"/>
          </p:cNvSpPr>
          <p:nvPr>
            <p:ph type="title"/>
          </p:nvPr>
        </p:nvSpPr>
        <p:spPr>
          <a:xfrm>
            <a:off x="241300" y="0"/>
            <a:ext cx="14643100" cy="1397000"/>
          </a:xfrm>
          <a:prstGeom prst="rect">
            <a:avLst/>
          </a:prstGeom>
          <a:ln w="12700">
            <a:miter lim="400000"/>
          </a:ln>
          <a:effectLst>
            <a:outerShdw blurRad="25400" dist="12700" dir="54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13" name="Body Level One…"/>
          <p:cNvSpPr txBox="1">
            <a:spLocks noGrp="1"/>
          </p:cNvSpPr>
          <p:nvPr>
            <p:ph type="body" idx="1"/>
          </p:nvPr>
        </p:nvSpPr>
        <p:spPr>
          <a:xfrm>
            <a:off x="127000" y="1562100"/>
            <a:ext cx="16002000" cy="7543800"/>
          </a:xfrm>
          <a:prstGeom prst="rect">
            <a:avLst/>
          </a:prstGeom>
          <a:ln w="12700">
            <a:miter lim="400000"/>
          </a:ln>
          <a:effectLst>
            <a:outerShdw blurRad="25400" dist="12700" dir="54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buBlip>
                <a:blip r:embed="rId8"/>
              </a:buBlip>
            </a:lvl1pPr>
            <a:lvl2pPr marL="762000" indent="-381000">
              <a:buBlip>
                <a:blip r:embed="rId8"/>
              </a:buBlip>
              <a:defRPr sz="3200" b="0"/>
            </a:lvl2pPr>
            <a:lvl3pPr marL="1143000" indent="-381000">
              <a:buBlip>
                <a:blip r:embed="rId8"/>
              </a:buBlip>
              <a:defRPr sz="2600" b="0"/>
            </a:lvl3pPr>
            <a:lvl4pPr marL="1524000" indent="-381000">
              <a:buBlip>
                <a:blip r:embed="rId8"/>
              </a:buBlip>
              <a:defRPr sz="2600" b="0"/>
            </a:lvl4pPr>
            <a:lvl5pPr marL="1905000" indent="-381000">
              <a:buBlip>
                <a:blip r:embed="rId8"/>
              </a:buBlip>
              <a:defRPr sz="2600" b="0"/>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7960783" y="8686800"/>
            <a:ext cx="317501" cy="342900"/>
          </a:xfrm>
          <a:prstGeom prst="rect">
            <a:avLst/>
          </a:prstGeom>
          <a:ln w="12700">
            <a:miter lim="400000"/>
          </a:ln>
        </p:spPr>
        <p:txBody>
          <a:bodyPr wrap="none" lIns="50800" tIns="50800" rIns="50800" bIns="50800" anchor="b">
            <a:spAutoFit/>
          </a:bodyPr>
          <a:lstStyle>
            <a:lvl1pPr>
              <a:defRPr sz="1600"/>
            </a:lvl1pPr>
          </a:lstStyle>
          <a:p>
            <a:fld id="{86CB4B4D-7CA3-9044-876B-883B54F8677D}" type="slidenum">
              <a:t>‹#›</a:t>
            </a:fld>
            <a:endParaRPr/>
          </a:p>
        </p:txBody>
      </p:sp>
      <p:sp>
        <p:nvSpPr>
          <p:cNvPr id="17" name="Content Placeholder 7">
            <a:extLst>
              <a:ext uri="{FF2B5EF4-FFF2-40B4-BE49-F238E27FC236}">
                <a16:creationId xmlns:a16="http://schemas.microsoft.com/office/drawing/2014/main" id="{5A33B050-2D7E-4D90-907A-7CC734D4B047}"/>
              </a:ext>
            </a:extLst>
          </p:cNvPr>
          <p:cNvSpPr txBox="1">
            <a:spLocks/>
          </p:cNvSpPr>
          <p:nvPr userDrawn="1"/>
        </p:nvSpPr>
        <p:spPr>
          <a:xfrm>
            <a:off x="5031117" y="8726804"/>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9"/>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9"/>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9"/>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9"/>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9"/>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9"/>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9"/>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9"/>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9"/>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18" name="Picture 17">
            <a:extLst>
              <a:ext uri="{FF2B5EF4-FFF2-40B4-BE49-F238E27FC236}">
                <a16:creationId xmlns:a16="http://schemas.microsoft.com/office/drawing/2014/main" id="{E3815E3C-6A39-43CF-844B-15E0C6265ED5}"/>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12983" y="8554212"/>
            <a:ext cx="1313114" cy="41376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l" defTabSz="546100" latinLnBrk="0">
        <a:lnSpc>
          <a:spcPct val="100000"/>
        </a:lnSpc>
        <a:spcBef>
          <a:spcPts val="0"/>
        </a:spcBef>
        <a:spcAft>
          <a:spcPts val="0"/>
        </a:spcAft>
        <a:buClrTx/>
        <a:buSzTx/>
        <a:buFontTx/>
        <a:buNone/>
        <a:tabLst/>
        <a:defRPr sz="7600" b="1" i="0" u="none" strike="noStrike" cap="small" spc="0" baseline="0">
          <a:solidFill>
            <a:srgbClr val="000000"/>
          </a:solidFill>
          <a:uFillTx/>
          <a:latin typeface="+mn-lt"/>
          <a:ea typeface="+mn-ea"/>
          <a:cs typeface="+mn-cs"/>
          <a:sym typeface="Optima"/>
        </a:defRPr>
      </a:lvl1pPr>
      <a:lvl2pPr marL="0" marR="0" indent="457200" algn="l" defTabSz="546100" latinLnBrk="0">
        <a:lnSpc>
          <a:spcPct val="100000"/>
        </a:lnSpc>
        <a:spcBef>
          <a:spcPts val="0"/>
        </a:spcBef>
        <a:spcAft>
          <a:spcPts val="0"/>
        </a:spcAft>
        <a:buClrTx/>
        <a:buSzTx/>
        <a:buFontTx/>
        <a:buNone/>
        <a:tabLst/>
        <a:defRPr sz="7600" b="1" i="0" u="none" strike="noStrike" cap="small" spc="0" baseline="0">
          <a:solidFill>
            <a:srgbClr val="000000"/>
          </a:solidFill>
          <a:uFillTx/>
          <a:latin typeface="+mn-lt"/>
          <a:ea typeface="+mn-ea"/>
          <a:cs typeface="+mn-cs"/>
          <a:sym typeface="Optima"/>
        </a:defRPr>
      </a:lvl2pPr>
      <a:lvl3pPr marL="0" marR="0" indent="914400" algn="l" defTabSz="546100" latinLnBrk="0">
        <a:lnSpc>
          <a:spcPct val="100000"/>
        </a:lnSpc>
        <a:spcBef>
          <a:spcPts val="0"/>
        </a:spcBef>
        <a:spcAft>
          <a:spcPts val="0"/>
        </a:spcAft>
        <a:buClrTx/>
        <a:buSzTx/>
        <a:buFontTx/>
        <a:buNone/>
        <a:tabLst/>
        <a:defRPr sz="7600" b="1" i="0" u="none" strike="noStrike" cap="small" spc="0" baseline="0">
          <a:solidFill>
            <a:srgbClr val="000000"/>
          </a:solidFill>
          <a:uFillTx/>
          <a:latin typeface="+mn-lt"/>
          <a:ea typeface="+mn-ea"/>
          <a:cs typeface="+mn-cs"/>
          <a:sym typeface="Optima"/>
        </a:defRPr>
      </a:lvl3pPr>
      <a:lvl4pPr marL="0" marR="0" indent="1371600" algn="l" defTabSz="546100" latinLnBrk="0">
        <a:lnSpc>
          <a:spcPct val="100000"/>
        </a:lnSpc>
        <a:spcBef>
          <a:spcPts val="0"/>
        </a:spcBef>
        <a:spcAft>
          <a:spcPts val="0"/>
        </a:spcAft>
        <a:buClrTx/>
        <a:buSzTx/>
        <a:buFontTx/>
        <a:buNone/>
        <a:tabLst/>
        <a:defRPr sz="7600" b="1" i="0" u="none" strike="noStrike" cap="small" spc="0" baseline="0">
          <a:solidFill>
            <a:srgbClr val="000000"/>
          </a:solidFill>
          <a:uFillTx/>
          <a:latin typeface="+mn-lt"/>
          <a:ea typeface="+mn-ea"/>
          <a:cs typeface="+mn-cs"/>
          <a:sym typeface="Optima"/>
        </a:defRPr>
      </a:lvl4pPr>
      <a:lvl5pPr marL="0" marR="0" indent="1828800" algn="l" defTabSz="546100" latinLnBrk="0">
        <a:lnSpc>
          <a:spcPct val="100000"/>
        </a:lnSpc>
        <a:spcBef>
          <a:spcPts val="0"/>
        </a:spcBef>
        <a:spcAft>
          <a:spcPts val="0"/>
        </a:spcAft>
        <a:buClrTx/>
        <a:buSzTx/>
        <a:buFontTx/>
        <a:buNone/>
        <a:tabLst/>
        <a:defRPr sz="7600" b="1" i="0" u="none" strike="noStrike" cap="small" spc="0" baseline="0">
          <a:solidFill>
            <a:srgbClr val="000000"/>
          </a:solidFill>
          <a:uFillTx/>
          <a:latin typeface="+mn-lt"/>
          <a:ea typeface="+mn-ea"/>
          <a:cs typeface="+mn-cs"/>
          <a:sym typeface="Optima"/>
        </a:defRPr>
      </a:lvl5pPr>
      <a:lvl6pPr marL="0" marR="0" indent="2286000" algn="l" defTabSz="546100" latinLnBrk="0">
        <a:lnSpc>
          <a:spcPct val="100000"/>
        </a:lnSpc>
        <a:spcBef>
          <a:spcPts val="0"/>
        </a:spcBef>
        <a:spcAft>
          <a:spcPts val="0"/>
        </a:spcAft>
        <a:buClrTx/>
        <a:buSzTx/>
        <a:buFontTx/>
        <a:buNone/>
        <a:tabLst/>
        <a:defRPr sz="7600" b="1" i="0" u="none" strike="noStrike" cap="small" spc="0" baseline="0">
          <a:solidFill>
            <a:srgbClr val="000000"/>
          </a:solidFill>
          <a:uFillTx/>
          <a:latin typeface="+mn-lt"/>
          <a:ea typeface="+mn-ea"/>
          <a:cs typeface="+mn-cs"/>
          <a:sym typeface="Optima"/>
        </a:defRPr>
      </a:lvl6pPr>
      <a:lvl7pPr marL="0" marR="0" indent="2743200" algn="l" defTabSz="546100" latinLnBrk="0">
        <a:lnSpc>
          <a:spcPct val="100000"/>
        </a:lnSpc>
        <a:spcBef>
          <a:spcPts val="0"/>
        </a:spcBef>
        <a:spcAft>
          <a:spcPts val="0"/>
        </a:spcAft>
        <a:buClrTx/>
        <a:buSzTx/>
        <a:buFontTx/>
        <a:buNone/>
        <a:tabLst/>
        <a:defRPr sz="7600" b="1" i="0" u="none" strike="noStrike" cap="small" spc="0" baseline="0">
          <a:solidFill>
            <a:srgbClr val="000000"/>
          </a:solidFill>
          <a:uFillTx/>
          <a:latin typeface="+mn-lt"/>
          <a:ea typeface="+mn-ea"/>
          <a:cs typeface="+mn-cs"/>
          <a:sym typeface="Optima"/>
        </a:defRPr>
      </a:lvl7pPr>
      <a:lvl8pPr marL="0" marR="0" indent="3200400" algn="l" defTabSz="546100" latinLnBrk="0">
        <a:lnSpc>
          <a:spcPct val="100000"/>
        </a:lnSpc>
        <a:spcBef>
          <a:spcPts val="0"/>
        </a:spcBef>
        <a:spcAft>
          <a:spcPts val="0"/>
        </a:spcAft>
        <a:buClrTx/>
        <a:buSzTx/>
        <a:buFontTx/>
        <a:buNone/>
        <a:tabLst/>
        <a:defRPr sz="7600" b="1" i="0" u="none" strike="noStrike" cap="small" spc="0" baseline="0">
          <a:solidFill>
            <a:srgbClr val="000000"/>
          </a:solidFill>
          <a:uFillTx/>
          <a:latin typeface="+mn-lt"/>
          <a:ea typeface="+mn-ea"/>
          <a:cs typeface="+mn-cs"/>
          <a:sym typeface="Optima"/>
        </a:defRPr>
      </a:lvl8pPr>
      <a:lvl9pPr marL="0" marR="0" indent="3657600" algn="l" defTabSz="546100" latinLnBrk="0">
        <a:lnSpc>
          <a:spcPct val="100000"/>
        </a:lnSpc>
        <a:spcBef>
          <a:spcPts val="0"/>
        </a:spcBef>
        <a:spcAft>
          <a:spcPts val="0"/>
        </a:spcAft>
        <a:buClrTx/>
        <a:buSzTx/>
        <a:buFontTx/>
        <a:buNone/>
        <a:tabLst/>
        <a:defRPr sz="7600" b="1" i="0" u="none" strike="noStrike" cap="small" spc="0" baseline="0">
          <a:solidFill>
            <a:srgbClr val="000000"/>
          </a:solidFill>
          <a:uFillTx/>
          <a:latin typeface="+mn-lt"/>
          <a:ea typeface="+mn-ea"/>
          <a:cs typeface="+mn-cs"/>
          <a:sym typeface="Optima"/>
        </a:defRPr>
      </a:lvl9pPr>
    </p:titleStyle>
    <p:bodyStyle>
      <a:lvl1pPr marL="381000" marR="0" indent="-381000" algn="l" defTabSz="546100" rtl="0" latinLnBrk="0">
        <a:lnSpc>
          <a:spcPct val="100000"/>
        </a:lnSpc>
        <a:spcBef>
          <a:spcPts val="1800"/>
        </a:spcBef>
        <a:spcAft>
          <a:spcPts val="0"/>
        </a:spcAft>
        <a:buClrTx/>
        <a:buSzPct val="53000"/>
        <a:buFontTx/>
        <a:buBlip>
          <a:blip r:embed="rId8"/>
        </a:buBlip>
        <a:tabLst/>
        <a:defRPr sz="3600" b="1" i="0" u="none" strike="noStrike" cap="none" spc="0" baseline="0">
          <a:solidFill>
            <a:srgbClr val="000000"/>
          </a:solidFill>
          <a:uFillTx/>
          <a:latin typeface="+mn-lt"/>
          <a:ea typeface="+mn-ea"/>
          <a:cs typeface="+mn-cs"/>
          <a:sym typeface="Optima"/>
        </a:defRPr>
      </a:lvl1pPr>
      <a:lvl2pPr marL="809625" marR="0" indent="-428625" algn="l" defTabSz="546100" rtl="0" latinLnBrk="0">
        <a:lnSpc>
          <a:spcPct val="100000"/>
        </a:lnSpc>
        <a:spcBef>
          <a:spcPts val="1800"/>
        </a:spcBef>
        <a:spcAft>
          <a:spcPts val="0"/>
        </a:spcAft>
        <a:buClrTx/>
        <a:buSzPct val="53000"/>
        <a:buFontTx/>
        <a:buBlip>
          <a:blip r:embed="rId8"/>
        </a:buBlip>
        <a:tabLst/>
        <a:defRPr sz="3600" b="1" i="0" u="none" strike="noStrike" cap="none" spc="0" baseline="0">
          <a:solidFill>
            <a:srgbClr val="000000"/>
          </a:solidFill>
          <a:uFillTx/>
          <a:latin typeface="+mn-lt"/>
          <a:ea typeface="+mn-ea"/>
          <a:cs typeface="+mn-cs"/>
          <a:sym typeface="Optima"/>
        </a:defRPr>
      </a:lvl2pPr>
      <a:lvl3pPr marL="1289538" marR="0" indent="-527538" algn="l" defTabSz="546100" rtl="0" latinLnBrk="0">
        <a:lnSpc>
          <a:spcPct val="100000"/>
        </a:lnSpc>
        <a:spcBef>
          <a:spcPts val="1800"/>
        </a:spcBef>
        <a:spcAft>
          <a:spcPts val="0"/>
        </a:spcAft>
        <a:buClrTx/>
        <a:buSzPct val="53000"/>
        <a:buFontTx/>
        <a:buBlip>
          <a:blip r:embed="rId8"/>
        </a:buBlip>
        <a:tabLst/>
        <a:defRPr sz="3600" b="1" i="0" u="none" strike="noStrike" cap="none" spc="0" baseline="0">
          <a:solidFill>
            <a:srgbClr val="000000"/>
          </a:solidFill>
          <a:uFillTx/>
          <a:latin typeface="+mn-lt"/>
          <a:ea typeface="+mn-ea"/>
          <a:cs typeface="+mn-cs"/>
          <a:sym typeface="Optima"/>
        </a:defRPr>
      </a:lvl3pPr>
      <a:lvl4pPr marL="1670538" marR="0" indent="-527538" algn="l" defTabSz="546100" rtl="0" latinLnBrk="0">
        <a:lnSpc>
          <a:spcPct val="100000"/>
        </a:lnSpc>
        <a:spcBef>
          <a:spcPts val="1800"/>
        </a:spcBef>
        <a:spcAft>
          <a:spcPts val="0"/>
        </a:spcAft>
        <a:buClrTx/>
        <a:buSzPct val="53000"/>
        <a:buFontTx/>
        <a:buBlip>
          <a:blip r:embed="rId8"/>
        </a:buBlip>
        <a:tabLst/>
        <a:defRPr sz="3600" b="1" i="0" u="none" strike="noStrike" cap="none" spc="0" baseline="0">
          <a:solidFill>
            <a:srgbClr val="000000"/>
          </a:solidFill>
          <a:uFillTx/>
          <a:latin typeface="+mn-lt"/>
          <a:ea typeface="+mn-ea"/>
          <a:cs typeface="+mn-cs"/>
          <a:sym typeface="Optima"/>
        </a:defRPr>
      </a:lvl4pPr>
      <a:lvl5pPr marL="2051538" marR="0" indent="-527538" algn="l" defTabSz="546100" rtl="0" latinLnBrk="0">
        <a:lnSpc>
          <a:spcPct val="100000"/>
        </a:lnSpc>
        <a:spcBef>
          <a:spcPts val="1800"/>
        </a:spcBef>
        <a:spcAft>
          <a:spcPts val="0"/>
        </a:spcAft>
        <a:buClrTx/>
        <a:buSzPct val="53000"/>
        <a:buFontTx/>
        <a:buBlip>
          <a:blip r:embed="rId8"/>
        </a:buBlip>
        <a:tabLst/>
        <a:defRPr sz="3600" b="1" i="0" u="none" strike="noStrike" cap="none" spc="0" baseline="0">
          <a:solidFill>
            <a:srgbClr val="000000"/>
          </a:solidFill>
          <a:uFillTx/>
          <a:latin typeface="+mn-lt"/>
          <a:ea typeface="+mn-ea"/>
          <a:cs typeface="+mn-cs"/>
          <a:sym typeface="Optima"/>
        </a:defRPr>
      </a:lvl5pPr>
      <a:lvl6pPr marL="2432538" marR="0" indent="-527538" algn="l" defTabSz="546100" rtl="0" latinLnBrk="0">
        <a:lnSpc>
          <a:spcPct val="100000"/>
        </a:lnSpc>
        <a:spcBef>
          <a:spcPts val="1800"/>
        </a:spcBef>
        <a:spcAft>
          <a:spcPts val="0"/>
        </a:spcAft>
        <a:buClrTx/>
        <a:buSzPct val="53000"/>
        <a:buFontTx/>
        <a:buBlip>
          <a:blip r:embed="rId8"/>
        </a:buBlip>
        <a:tabLst/>
        <a:defRPr sz="3600" b="1" i="0" u="none" strike="noStrike" cap="none" spc="0" baseline="0">
          <a:solidFill>
            <a:srgbClr val="000000"/>
          </a:solidFill>
          <a:uFillTx/>
          <a:latin typeface="+mn-lt"/>
          <a:ea typeface="+mn-ea"/>
          <a:cs typeface="+mn-cs"/>
          <a:sym typeface="Optima"/>
        </a:defRPr>
      </a:lvl6pPr>
      <a:lvl7pPr marL="2813538" marR="0" indent="-527538" algn="l" defTabSz="546100" rtl="0" latinLnBrk="0">
        <a:lnSpc>
          <a:spcPct val="100000"/>
        </a:lnSpc>
        <a:spcBef>
          <a:spcPts val="1800"/>
        </a:spcBef>
        <a:spcAft>
          <a:spcPts val="0"/>
        </a:spcAft>
        <a:buClrTx/>
        <a:buSzPct val="53000"/>
        <a:buFontTx/>
        <a:buBlip>
          <a:blip r:embed="rId8"/>
        </a:buBlip>
        <a:tabLst/>
        <a:defRPr sz="3600" b="1" i="0" u="none" strike="noStrike" cap="none" spc="0" baseline="0">
          <a:solidFill>
            <a:srgbClr val="000000"/>
          </a:solidFill>
          <a:uFillTx/>
          <a:latin typeface="+mn-lt"/>
          <a:ea typeface="+mn-ea"/>
          <a:cs typeface="+mn-cs"/>
          <a:sym typeface="Optima"/>
        </a:defRPr>
      </a:lvl7pPr>
      <a:lvl8pPr marL="3194538" marR="0" indent="-527538" algn="l" defTabSz="546100" rtl="0" latinLnBrk="0">
        <a:lnSpc>
          <a:spcPct val="100000"/>
        </a:lnSpc>
        <a:spcBef>
          <a:spcPts val="1800"/>
        </a:spcBef>
        <a:spcAft>
          <a:spcPts val="0"/>
        </a:spcAft>
        <a:buClrTx/>
        <a:buSzPct val="53000"/>
        <a:buFontTx/>
        <a:buBlip>
          <a:blip r:embed="rId8"/>
        </a:buBlip>
        <a:tabLst/>
        <a:defRPr sz="3600" b="1" i="0" u="none" strike="noStrike" cap="none" spc="0" baseline="0">
          <a:solidFill>
            <a:srgbClr val="000000"/>
          </a:solidFill>
          <a:uFillTx/>
          <a:latin typeface="+mn-lt"/>
          <a:ea typeface="+mn-ea"/>
          <a:cs typeface="+mn-cs"/>
          <a:sym typeface="Optima"/>
        </a:defRPr>
      </a:lvl8pPr>
      <a:lvl9pPr marL="3575538" marR="0" indent="-527538" algn="l" defTabSz="546100" rtl="0" latinLnBrk="0">
        <a:lnSpc>
          <a:spcPct val="100000"/>
        </a:lnSpc>
        <a:spcBef>
          <a:spcPts val="1800"/>
        </a:spcBef>
        <a:spcAft>
          <a:spcPts val="0"/>
        </a:spcAft>
        <a:buClrTx/>
        <a:buSzPct val="53000"/>
        <a:buFontTx/>
        <a:buBlip>
          <a:blip r:embed="rId8"/>
        </a:buBlip>
        <a:tabLst/>
        <a:defRPr sz="3600" b="1" i="0" u="none" strike="noStrike" cap="none" spc="0" baseline="0">
          <a:solidFill>
            <a:srgbClr val="000000"/>
          </a:solidFill>
          <a:uFillTx/>
          <a:latin typeface="+mn-lt"/>
          <a:ea typeface="+mn-ea"/>
          <a:cs typeface="+mn-cs"/>
          <a:sym typeface="Optima"/>
        </a:defRPr>
      </a:lvl9pPr>
    </p:bodyStyle>
    <p:otherStyle>
      <a:lvl1pPr marL="0" marR="0" indent="0" algn="ctr" defTabSz="5461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ill Sans"/>
        </a:defRPr>
      </a:lvl1pPr>
      <a:lvl2pPr marL="0" marR="0" indent="457200" algn="ctr" defTabSz="5461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ill Sans"/>
        </a:defRPr>
      </a:lvl2pPr>
      <a:lvl3pPr marL="0" marR="0" indent="914400" algn="ctr" defTabSz="5461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ill Sans"/>
        </a:defRPr>
      </a:lvl3pPr>
      <a:lvl4pPr marL="0" marR="0" indent="1371600" algn="ctr" defTabSz="5461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ill Sans"/>
        </a:defRPr>
      </a:lvl4pPr>
      <a:lvl5pPr marL="0" marR="0" indent="1828800" algn="ctr" defTabSz="5461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ill Sans"/>
        </a:defRPr>
      </a:lvl5pPr>
      <a:lvl6pPr marL="0" marR="0" indent="2286000" algn="ctr" defTabSz="5461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ill Sans"/>
        </a:defRPr>
      </a:lvl6pPr>
      <a:lvl7pPr marL="0" marR="0" indent="2743200" algn="ctr" defTabSz="5461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ill Sans"/>
        </a:defRPr>
      </a:lvl7pPr>
      <a:lvl8pPr marL="0" marR="0" indent="3200400" algn="ctr" defTabSz="5461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ill Sans"/>
        </a:defRPr>
      </a:lvl8pPr>
      <a:lvl9pPr marL="0" marR="0" indent="3657600" algn="ctr" defTabSz="5461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Hashing"/>
          <p:cNvSpPr txBox="1">
            <a:spLocks noGrp="1"/>
          </p:cNvSpPr>
          <p:nvPr>
            <p:ph type="ctrTitle"/>
          </p:nvPr>
        </p:nvSpPr>
        <p:spPr>
          <a:prstGeom prst="rect">
            <a:avLst/>
          </a:prstGeom>
        </p:spPr>
        <p:txBody>
          <a:bodyPr/>
          <a:lstStyle/>
          <a:p>
            <a:r>
              <a:t>Hashing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51"/>
                                        </p:tgtEl>
                                        <p:attrNameLst>
                                          <p:attrName>style.visibility</p:attrName>
                                        </p:attrNameLst>
                                      </p:cBhvr>
                                      <p:to>
                                        <p:strVal val="visible"/>
                                      </p:to>
                                    </p:set>
                                    <p:animEffect transition="in" filter="wipe(left)">
                                      <p:cBhvr>
                                        <p:cTn id="7"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fficiency of Hashing"/>
          <p:cNvSpPr txBox="1">
            <a:spLocks noGrp="1"/>
          </p:cNvSpPr>
          <p:nvPr>
            <p:ph type="title"/>
          </p:nvPr>
        </p:nvSpPr>
        <p:spPr>
          <a:prstGeom prst="rect">
            <a:avLst/>
          </a:prstGeom>
        </p:spPr>
        <p:txBody>
          <a:bodyPr/>
          <a:lstStyle/>
          <a:p>
            <a:r>
              <a:t>Efficiency of Hashing</a:t>
            </a:r>
          </a:p>
        </p:txBody>
      </p:sp>
      <p:sp>
        <p:nvSpPr>
          <p:cNvPr id="180" name="Assuming distinct search keys…"/>
          <p:cNvSpPr txBox="1">
            <a:spLocks noGrp="1"/>
          </p:cNvSpPr>
          <p:nvPr>
            <p:ph type="body" idx="1"/>
          </p:nvPr>
        </p:nvSpPr>
        <p:spPr>
          <a:xfrm>
            <a:off x="127000" y="1562100"/>
            <a:ext cx="16129000" cy="7480300"/>
          </a:xfrm>
          <a:prstGeom prst="rect">
            <a:avLst/>
          </a:prstGeom>
        </p:spPr>
        <p:txBody>
          <a:bodyPr/>
          <a:lstStyle/>
          <a:p>
            <a:pPr>
              <a:buBlip>
                <a:blip r:embed="rId3"/>
              </a:buBlip>
            </a:pPr>
            <a:r>
              <a:t>Assuming distinct search keys</a:t>
            </a:r>
          </a:p>
          <a:p>
            <a:pPr lvl="1">
              <a:buBlip>
                <a:blip r:embed="rId3"/>
              </a:buBlip>
            </a:pPr>
            <a:r>
              <a:t>Searching for keys is used by</a:t>
            </a:r>
          </a:p>
          <a:p>
            <a:pPr lvl="2">
              <a:buBlip>
                <a:blip r:embed="rId3"/>
              </a:buBlip>
            </a:pPr>
            <a:r>
              <a:rPr b="1">
                <a:latin typeface="Courier New"/>
                <a:ea typeface="Courier New"/>
                <a:cs typeface="Courier New"/>
                <a:sym typeface="Courier New"/>
              </a:rPr>
              <a:t>add</a:t>
            </a:r>
            <a:r>
              <a:t> method ensures duplicates do not occur</a:t>
            </a:r>
          </a:p>
          <a:p>
            <a:pPr lvl="2">
              <a:buBlip>
                <a:blip r:embed="rId3"/>
              </a:buBlip>
            </a:pPr>
            <a:r>
              <a:rPr b="1">
                <a:latin typeface="Courier New"/>
                <a:ea typeface="Courier New"/>
                <a:cs typeface="Courier New"/>
                <a:sym typeface="Courier New"/>
              </a:rPr>
              <a:t>remove</a:t>
            </a:r>
            <a:r>
              <a:t> method to find the entry to remove</a:t>
            </a:r>
          </a:p>
          <a:p>
            <a:pPr lvl="2">
              <a:buBlip>
                <a:blip r:embed="rId3"/>
              </a:buBlip>
            </a:pPr>
            <a:r>
              <a:rPr b="1">
                <a:latin typeface="Courier New"/>
                <a:ea typeface="Courier New"/>
                <a:cs typeface="Courier New"/>
                <a:sym typeface="Courier New"/>
              </a:rPr>
              <a:t>getValue</a:t>
            </a:r>
            <a:r>
              <a:t> method to find the value to return</a:t>
            </a:r>
          </a:p>
          <a:p>
            <a:pPr>
              <a:buBlip>
                <a:blip r:embed="rId3"/>
              </a:buBlip>
            </a:pPr>
            <a:r>
              <a:t>General observations on dictionaries that use hashing</a:t>
            </a:r>
          </a:p>
          <a:p>
            <a:pPr lvl="1">
              <a:buBlip>
                <a:blip r:embed="rId3"/>
              </a:buBlip>
            </a:pPr>
            <a:r>
              <a:t>Successful retrieval or removal has the same efficiency as a successful search</a:t>
            </a:r>
          </a:p>
          <a:p>
            <a:pPr lvl="1">
              <a:buBlip>
                <a:blip r:embed="rId3"/>
              </a:buBlip>
            </a:pPr>
            <a:r>
              <a:t>An unsuccessful retrieval or removal has the same efficiency as an unsuccessful search</a:t>
            </a:r>
          </a:p>
          <a:p>
            <a:pPr lvl="1">
              <a:buBlip>
                <a:blip r:embed="rId3"/>
              </a:buBlip>
            </a:pPr>
            <a:r>
              <a:t>A successful addition has the same efficiency as an unsuccessful search</a:t>
            </a:r>
          </a:p>
          <a:p>
            <a:pPr lvl="1">
              <a:buBlip>
                <a:blip r:embed="rId3"/>
              </a:buBlip>
            </a:pPr>
            <a:r>
              <a:t>An unsuccessful addition has the same efficiency as a successful search</a:t>
            </a:r>
          </a:p>
        </p:txBody>
      </p:sp>
      <p:pic>
        <p:nvPicPr>
          <p:cNvPr id="181" name="The successful retrieval of an entry searches the same chain or probe sequence that was searched when the entry was first added to the hash table.… The successful retrieval of an entry searches the same chain or probe sequence that was searched when the " descr="The successful retrieval of an entry searches the same chain or probe sequence that was searched when the entry was first added to the hash table.… The successful retrieval of an entry searches the same chain or probe sequence that was searched when the entry was first added to the hash table. Thus, the cost of a successful retrieval of an entry is the same as the cost of inserting that entry."/>
          <p:cNvPicPr>
            <a:picLocks/>
          </p:cNvPicPr>
          <p:nvPr/>
        </p:nvPicPr>
        <p:blipFill>
          <a:blip r:embed="rId4"/>
          <a:stretch>
            <a:fillRect/>
          </a:stretch>
        </p:blipFill>
        <p:spPr>
          <a:xfrm>
            <a:off x="8953500" y="1549400"/>
            <a:ext cx="6731000" cy="3441700"/>
          </a:xfrm>
          <a:prstGeom prst="rect">
            <a:avLst/>
          </a:prstGeom>
          <a:effectLst>
            <a:outerShdw blurRad="266700" dir="2700000"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79"/>
                                        </p:tgtEl>
                                        <p:attrNameLst>
                                          <p:attrName>style.visibility</p:attrName>
                                        </p:attrNameLst>
                                      </p:cBhvr>
                                      <p:to>
                                        <p:strVal val="visible"/>
                                      </p:to>
                                    </p:set>
                                    <p:anim calcmode="lin" valueType="num">
                                      <p:cBhvr>
                                        <p:cTn id="7" dur="1000" fill="hold"/>
                                        <p:tgtEl>
                                          <p:spTgt spid="179"/>
                                        </p:tgtEl>
                                        <p:attrNameLst>
                                          <p:attrName>ppt_w</p:attrName>
                                        </p:attrNameLst>
                                      </p:cBhvr>
                                      <p:tavLst>
                                        <p:tav tm="0">
                                          <p:val>
                                            <p:strVal val="4*#ppt_w"/>
                                          </p:val>
                                        </p:tav>
                                        <p:tav tm="100000">
                                          <p:val>
                                            <p:strVal val="#ppt_w"/>
                                          </p:val>
                                        </p:tav>
                                      </p:tavLst>
                                    </p:anim>
                                    <p:anim calcmode="lin" valueType="num">
                                      <p:cBhvr>
                                        <p:cTn id="8" dur="1000" fill="hold"/>
                                        <p:tgtEl>
                                          <p:spTgt spid="179"/>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180">
                                            <p:bg/>
                                          </p:spTgt>
                                        </p:tgtEl>
                                        <p:attrNameLst>
                                          <p:attrName>style.visibility</p:attrName>
                                        </p:attrNameLst>
                                      </p:cBhvr>
                                      <p:to>
                                        <p:strVal val="visible"/>
                                      </p:to>
                                    </p:set>
                                    <p:animEffect transition="in" filter="fade">
                                      <p:cBhvr>
                                        <p:cTn id="12" dur="500"/>
                                        <p:tgtEl>
                                          <p:spTgt spid="180">
                                            <p:bg/>
                                          </p:spTgt>
                                        </p:tgtEl>
                                      </p:cBhvr>
                                    </p:animEffect>
                                  </p:childTnLst>
                                </p:cTn>
                              </p:par>
                              <p:par>
                                <p:cTn id="13" presetID="10" presetClass="entr" presetSubtype="0" fill="hold" grpId="0" nodeType="withEffect">
                                  <p:stCondLst>
                                    <p:cond delay="0"/>
                                  </p:stCondLst>
                                  <p:iterate>
                                    <p:tmAbs val="0"/>
                                  </p:iterate>
                                  <p:childTnLst>
                                    <p:set>
                                      <p:cBhvr>
                                        <p:cTn id="14" fill="hold"/>
                                        <p:tgtEl>
                                          <p:spTgt spid="180">
                                            <p:txEl>
                                              <p:pRg st="0" end="0"/>
                                            </p:txEl>
                                          </p:spTgt>
                                        </p:tgtEl>
                                        <p:attrNameLst>
                                          <p:attrName>style.visibility</p:attrName>
                                        </p:attrNameLst>
                                      </p:cBhvr>
                                      <p:to>
                                        <p:strVal val="visible"/>
                                      </p:to>
                                    </p:set>
                                    <p:animEffect transition="in" filter="fade">
                                      <p:cBhvr>
                                        <p:cTn id="15" dur="500"/>
                                        <p:tgtEl>
                                          <p:spTgt spid="18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grpId="0" nodeType="clickEffect">
                                  <p:stCondLst>
                                    <p:cond delay="0"/>
                                  </p:stCondLst>
                                  <p:iterate>
                                    <p:tmAbs val="0"/>
                                  </p:iterate>
                                  <p:childTnLst>
                                    <p:set>
                                      <p:cBhvr>
                                        <p:cTn id="19" fill="hold"/>
                                        <p:tgtEl>
                                          <p:spTgt spid="180">
                                            <p:txEl>
                                              <p:pRg st="1" end="1"/>
                                            </p:txEl>
                                          </p:spTgt>
                                        </p:tgtEl>
                                        <p:attrNameLst>
                                          <p:attrName>style.visibility</p:attrName>
                                        </p:attrNameLst>
                                      </p:cBhvr>
                                      <p:to>
                                        <p:strVal val="visible"/>
                                      </p:to>
                                    </p:set>
                                    <p:animEffect transition="in" filter="fade">
                                      <p:cBhvr>
                                        <p:cTn id="20" dur="500"/>
                                        <p:tgtEl>
                                          <p:spTgt spid="180">
                                            <p:txEl>
                                              <p:pRg st="1" end="1"/>
                                            </p:txEl>
                                          </p:spTgt>
                                        </p:tgtEl>
                                      </p:cBhvr>
                                    </p:animEffect>
                                  </p:childTnLst>
                                </p:cTn>
                              </p:par>
                            </p:childTnLst>
                          </p:cTn>
                        </p:par>
                        <p:par>
                          <p:cTn id="21" fill="hold">
                            <p:stCondLst>
                              <p:cond delay="500"/>
                            </p:stCondLst>
                            <p:childTnLst>
                              <p:par>
                                <p:cTn id="22" presetID="10" presetClass="entr" fill="hold" grpId="0" nodeType="afterEffect">
                                  <p:stCondLst>
                                    <p:cond delay="0"/>
                                  </p:stCondLst>
                                  <p:iterate>
                                    <p:tmAbs val="0"/>
                                  </p:iterate>
                                  <p:childTnLst>
                                    <p:set>
                                      <p:cBhvr>
                                        <p:cTn id="23" fill="hold"/>
                                        <p:tgtEl>
                                          <p:spTgt spid="180">
                                            <p:txEl>
                                              <p:pRg st="2" end="2"/>
                                            </p:txEl>
                                          </p:spTgt>
                                        </p:tgtEl>
                                        <p:attrNameLst>
                                          <p:attrName>style.visibility</p:attrName>
                                        </p:attrNameLst>
                                      </p:cBhvr>
                                      <p:to>
                                        <p:strVal val="visible"/>
                                      </p:to>
                                    </p:set>
                                    <p:animEffect transition="in" filter="fade">
                                      <p:cBhvr>
                                        <p:cTn id="24" dur="500"/>
                                        <p:tgtEl>
                                          <p:spTgt spid="180">
                                            <p:txEl>
                                              <p:pRg st="2" end="2"/>
                                            </p:txEl>
                                          </p:spTgt>
                                        </p:tgtEl>
                                      </p:cBhvr>
                                    </p:animEffect>
                                  </p:childTnLst>
                                </p:cTn>
                              </p:par>
                            </p:childTnLst>
                          </p:cTn>
                        </p:par>
                        <p:par>
                          <p:cTn id="25" fill="hold">
                            <p:stCondLst>
                              <p:cond delay="1000"/>
                            </p:stCondLst>
                            <p:childTnLst>
                              <p:par>
                                <p:cTn id="26" presetID="10" presetClass="entr" fill="hold" grpId="0" nodeType="afterEffect">
                                  <p:stCondLst>
                                    <p:cond delay="0"/>
                                  </p:stCondLst>
                                  <p:iterate>
                                    <p:tmAbs val="0"/>
                                  </p:iterate>
                                  <p:childTnLst>
                                    <p:set>
                                      <p:cBhvr>
                                        <p:cTn id="27" fill="hold"/>
                                        <p:tgtEl>
                                          <p:spTgt spid="180">
                                            <p:txEl>
                                              <p:pRg st="3" end="3"/>
                                            </p:txEl>
                                          </p:spTgt>
                                        </p:tgtEl>
                                        <p:attrNameLst>
                                          <p:attrName>style.visibility</p:attrName>
                                        </p:attrNameLst>
                                      </p:cBhvr>
                                      <p:to>
                                        <p:strVal val="visible"/>
                                      </p:to>
                                    </p:set>
                                    <p:animEffect transition="in" filter="fade">
                                      <p:cBhvr>
                                        <p:cTn id="28" dur="500"/>
                                        <p:tgtEl>
                                          <p:spTgt spid="180">
                                            <p:txEl>
                                              <p:pRg st="3" end="3"/>
                                            </p:txEl>
                                          </p:spTgt>
                                        </p:tgtEl>
                                      </p:cBhvr>
                                    </p:animEffect>
                                  </p:childTnLst>
                                </p:cTn>
                              </p:par>
                            </p:childTnLst>
                          </p:cTn>
                        </p:par>
                        <p:par>
                          <p:cTn id="29" fill="hold">
                            <p:stCondLst>
                              <p:cond delay="1500"/>
                            </p:stCondLst>
                            <p:childTnLst>
                              <p:par>
                                <p:cTn id="30" presetID="10" presetClass="entr" fill="hold" grpId="0" nodeType="afterEffect">
                                  <p:stCondLst>
                                    <p:cond delay="0"/>
                                  </p:stCondLst>
                                  <p:iterate>
                                    <p:tmAbs val="0"/>
                                  </p:iterate>
                                  <p:childTnLst>
                                    <p:set>
                                      <p:cBhvr>
                                        <p:cTn id="31" fill="hold"/>
                                        <p:tgtEl>
                                          <p:spTgt spid="180">
                                            <p:txEl>
                                              <p:pRg st="4" end="4"/>
                                            </p:txEl>
                                          </p:spTgt>
                                        </p:tgtEl>
                                        <p:attrNameLst>
                                          <p:attrName>style.visibility</p:attrName>
                                        </p:attrNameLst>
                                      </p:cBhvr>
                                      <p:to>
                                        <p:strVal val="visible"/>
                                      </p:to>
                                    </p:set>
                                    <p:animEffect transition="in" filter="fade">
                                      <p:cBhvr>
                                        <p:cTn id="32" dur="500"/>
                                        <p:tgtEl>
                                          <p:spTgt spid="180">
                                            <p:txEl>
                                              <p:pRg st="4" end="4"/>
                                            </p:txEl>
                                          </p:spTgt>
                                        </p:tgtEl>
                                      </p:cBhvr>
                                    </p:animEffect>
                                  </p:childTnLst>
                                </p:cTn>
                              </p:par>
                            </p:childTnLst>
                          </p:cTn>
                        </p:par>
                        <p:par>
                          <p:cTn id="33" fill="hold">
                            <p:stCondLst>
                              <p:cond delay="2000"/>
                            </p:stCondLst>
                            <p:childTnLst>
                              <p:par>
                                <p:cTn id="34" presetID="23" presetClass="entr" presetSubtype="16" fill="hold" grpId="0" nodeType="afterEffect">
                                  <p:stCondLst>
                                    <p:cond delay="0"/>
                                  </p:stCondLst>
                                  <p:iterate>
                                    <p:tmAbs val="0"/>
                                  </p:iterate>
                                  <p:childTnLst>
                                    <p:set>
                                      <p:cBhvr>
                                        <p:cTn id="35" fill="hold"/>
                                        <p:tgtEl>
                                          <p:spTgt spid="181"/>
                                        </p:tgtEl>
                                        <p:attrNameLst>
                                          <p:attrName>style.visibility</p:attrName>
                                        </p:attrNameLst>
                                      </p:cBhvr>
                                      <p:to>
                                        <p:strVal val="visible"/>
                                      </p:to>
                                    </p:set>
                                    <p:anim calcmode="lin" valueType="num">
                                      <p:cBhvr>
                                        <p:cTn id="36" dur="500" fill="hold"/>
                                        <p:tgtEl>
                                          <p:spTgt spid="181"/>
                                        </p:tgtEl>
                                        <p:attrNameLst>
                                          <p:attrName>ppt_w</p:attrName>
                                        </p:attrNameLst>
                                      </p:cBhvr>
                                      <p:tavLst>
                                        <p:tav tm="0">
                                          <p:val>
                                            <p:fltVal val="0"/>
                                          </p:val>
                                        </p:tav>
                                        <p:tav tm="100000">
                                          <p:val>
                                            <p:strVal val="#ppt_w"/>
                                          </p:val>
                                        </p:tav>
                                      </p:tavLst>
                                    </p:anim>
                                    <p:anim calcmode="lin" valueType="num">
                                      <p:cBhvr>
                                        <p:cTn id="37" dur="500" fill="hold"/>
                                        <p:tgtEl>
                                          <p:spTgt spid="181"/>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fill="hold" grpId="0" nodeType="clickEffect">
                                  <p:stCondLst>
                                    <p:cond delay="0"/>
                                  </p:stCondLst>
                                  <p:iterate>
                                    <p:tmAbs val="0"/>
                                  </p:iterate>
                                  <p:childTnLst>
                                    <p:set>
                                      <p:cBhvr>
                                        <p:cTn id="41" fill="hold"/>
                                        <p:tgtEl>
                                          <p:spTgt spid="180">
                                            <p:txEl>
                                              <p:pRg st="5" end="5"/>
                                            </p:txEl>
                                          </p:spTgt>
                                        </p:tgtEl>
                                        <p:attrNameLst>
                                          <p:attrName>style.visibility</p:attrName>
                                        </p:attrNameLst>
                                      </p:cBhvr>
                                      <p:to>
                                        <p:strVal val="visible"/>
                                      </p:to>
                                    </p:set>
                                    <p:animEffect transition="in" filter="fade">
                                      <p:cBhvr>
                                        <p:cTn id="42" dur="500"/>
                                        <p:tgtEl>
                                          <p:spTgt spid="180">
                                            <p:txEl>
                                              <p:pRg st="5" end="5"/>
                                            </p:txEl>
                                          </p:spTgt>
                                        </p:tgtEl>
                                      </p:cBhvr>
                                    </p:animEffect>
                                  </p:childTnLst>
                                </p:cTn>
                              </p:par>
                            </p:childTnLst>
                          </p:cTn>
                        </p:par>
                        <p:par>
                          <p:cTn id="43" fill="hold">
                            <p:stCondLst>
                              <p:cond delay="500"/>
                            </p:stCondLst>
                            <p:childTnLst>
                              <p:par>
                                <p:cTn id="44" presetID="10" presetClass="entr" fill="hold" grpId="0" nodeType="afterEffect">
                                  <p:stCondLst>
                                    <p:cond delay="0"/>
                                  </p:stCondLst>
                                  <p:iterate>
                                    <p:tmAbs val="0"/>
                                  </p:iterate>
                                  <p:childTnLst>
                                    <p:set>
                                      <p:cBhvr>
                                        <p:cTn id="45" fill="hold"/>
                                        <p:tgtEl>
                                          <p:spTgt spid="180">
                                            <p:txEl>
                                              <p:pRg st="6" end="6"/>
                                            </p:txEl>
                                          </p:spTgt>
                                        </p:tgtEl>
                                        <p:attrNameLst>
                                          <p:attrName>style.visibility</p:attrName>
                                        </p:attrNameLst>
                                      </p:cBhvr>
                                      <p:to>
                                        <p:strVal val="visible"/>
                                      </p:to>
                                    </p:set>
                                    <p:animEffect transition="in" filter="fade">
                                      <p:cBhvr>
                                        <p:cTn id="46" dur="500"/>
                                        <p:tgtEl>
                                          <p:spTgt spid="180">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fill="hold" grpId="0" nodeType="clickEffect">
                                  <p:stCondLst>
                                    <p:cond delay="0"/>
                                  </p:stCondLst>
                                  <p:iterate>
                                    <p:tmAbs val="0"/>
                                  </p:iterate>
                                  <p:childTnLst>
                                    <p:set>
                                      <p:cBhvr>
                                        <p:cTn id="50" fill="hold"/>
                                        <p:tgtEl>
                                          <p:spTgt spid="180">
                                            <p:txEl>
                                              <p:pRg st="7" end="7"/>
                                            </p:txEl>
                                          </p:spTgt>
                                        </p:tgtEl>
                                        <p:attrNameLst>
                                          <p:attrName>style.visibility</p:attrName>
                                        </p:attrNameLst>
                                      </p:cBhvr>
                                      <p:to>
                                        <p:strVal val="visible"/>
                                      </p:to>
                                    </p:set>
                                    <p:animEffect transition="in" filter="fade">
                                      <p:cBhvr>
                                        <p:cTn id="51" dur="500"/>
                                        <p:tgtEl>
                                          <p:spTgt spid="180">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fill="hold" grpId="0" nodeType="clickEffect">
                                  <p:stCondLst>
                                    <p:cond delay="0"/>
                                  </p:stCondLst>
                                  <p:iterate>
                                    <p:tmAbs val="0"/>
                                  </p:iterate>
                                  <p:childTnLst>
                                    <p:set>
                                      <p:cBhvr>
                                        <p:cTn id="55" fill="hold"/>
                                        <p:tgtEl>
                                          <p:spTgt spid="180">
                                            <p:txEl>
                                              <p:pRg st="8" end="8"/>
                                            </p:txEl>
                                          </p:spTgt>
                                        </p:tgtEl>
                                        <p:attrNameLst>
                                          <p:attrName>style.visibility</p:attrName>
                                        </p:attrNameLst>
                                      </p:cBhvr>
                                      <p:to>
                                        <p:strVal val="visible"/>
                                      </p:to>
                                    </p:set>
                                    <p:animEffect transition="in" filter="fade">
                                      <p:cBhvr>
                                        <p:cTn id="56" dur="500"/>
                                        <p:tgtEl>
                                          <p:spTgt spid="180">
                                            <p:txEl>
                                              <p:pRg st="8" end="8"/>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fill="hold" grpId="0" nodeType="clickEffect">
                                  <p:stCondLst>
                                    <p:cond delay="0"/>
                                  </p:stCondLst>
                                  <p:iterate>
                                    <p:tmAbs val="0"/>
                                  </p:iterate>
                                  <p:childTnLst>
                                    <p:set>
                                      <p:cBhvr>
                                        <p:cTn id="60" fill="hold"/>
                                        <p:tgtEl>
                                          <p:spTgt spid="180">
                                            <p:txEl>
                                              <p:pRg st="9" end="9"/>
                                            </p:txEl>
                                          </p:spTgt>
                                        </p:tgtEl>
                                        <p:attrNameLst>
                                          <p:attrName>style.visibility</p:attrName>
                                        </p:attrNameLst>
                                      </p:cBhvr>
                                      <p:to>
                                        <p:strVal val="visible"/>
                                      </p:to>
                                    </p:set>
                                    <p:animEffect transition="in" filter="fade">
                                      <p:cBhvr>
                                        <p:cTn id="61" dur="500"/>
                                        <p:tgtEl>
                                          <p:spTgt spid="18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advAuto="0"/>
      <p:bldP spid="180" grpId="0" build="p" bldLvl="5" animBg="1" advAuto="0"/>
      <p:bldP spid="181"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Load Factor"/>
          <p:cNvSpPr txBox="1">
            <a:spLocks noGrp="1"/>
          </p:cNvSpPr>
          <p:nvPr>
            <p:ph type="title"/>
          </p:nvPr>
        </p:nvSpPr>
        <p:spPr>
          <a:prstGeom prst="rect">
            <a:avLst/>
          </a:prstGeom>
        </p:spPr>
        <p:txBody>
          <a:bodyPr/>
          <a:lstStyle/>
          <a:p>
            <a:r>
              <a:t>Load Factor</a:t>
            </a:r>
          </a:p>
        </p:txBody>
      </p:sp>
      <p:sp>
        <p:nvSpPr>
          <p:cNvPr id="186" name="Perfect Hash Function…"/>
          <p:cNvSpPr txBox="1">
            <a:spLocks noGrp="1"/>
          </p:cNvSpPr>
          <p:nvPr>
            <p:ph type="body" idx="1"/>
          </p:nvPr>
        </p:nvSpPr>
        <p:spPr>
          <a:xfrm>
            <a:off x="127000" y="1562100"/>
            <a:ext cx="16014700" cy="7581900"/>
          </a:xfrm>
          <a:prstGeom prst="rect">
            <a:avLst/>
          </a:prstGeom>
        </p:spPr>
        <p:txBody>
          <a:bodyPr numCol="2" spcCol="293965"/>
          <a:lstStyle/>
          <a:p>
            <a:pPr>
              <a:spcBef>
                <a:spcPts val="1500"/>
              </a:spcBef>
              <a:buBlip>
                <a:blip r:embed="rId3"/>
              </a:buBlip>
            </a:pPr>
            <a:r>
              <a:rPr dirty="0"/>
              <a:t>Perfect Hash Function</a:t>
            </a:r>
          </a:p>
          <a:p>
            <a:pPr lvl="1">
              <a:spcBef>
                <a:spcPts val="1500"/>
              </a:spcBef>
              <a:buBlip>
                <a:blip r:embed="rId3"/>
              </a:buBlip>
            </a:pPr>
            <a:r>
              <a:rPr dirty="0"/>
              <a:t>No collisions</a:t>
            </a:r>
          </a:p>
          <a:p>
            <a:pPr lvl="1">
              <a:spcBef>
                <a:spcPts val="1500"/>
              </a:spcBef>
              <a:buBlip>
                <a:blip r:embed="rId3"/>
              </a:buBlip>
            </a:pPr>
            <a:r>
              <a:rPr dirty="0"/>
              <a:t>Dictionary operations are </a:t>
            </a:r>
            <a:r>
              <a:rPr b="1" i="1" dirty="0"/>
              <a:t>O</a:t>
            </a:r>
            <a:r>
              <a:rPr b="1" dirty="0">
                <a:latin typeface="Courier New"/>
                <a:ea typeface="Courier New"/>
                <a:cs typeface="Courier New"/>
                <a:sym typeface="Courier New"/>
              </a:rPr>
              <a:t>(1)</a:t>
            </a:r>
          </a:p>
          <a:p>
            <a:pPr>
              <a:spcBef>
                <a:spcPts val="1500"/>
              </a:spcBef>
              <a:buBlip>
                <a:blip r:embed="rId3"/>
              </a:buBlip>
            </a:pPr>
            <a:r>
              <a:rPr dirty="0"/>
              <a:t>Resolving collisions takes time</a:t>
            </a:r>
          </a:p>
          <a:p>
            <a:pPr lvl="1">
              <a:spcBef>
                <a:spcPts val="1500"/>
              </a:spcBef>
              <a:buBlip>
                <a:blip r:embed="rId3"/>
              </a:buBlip>
            </a:pPr>
            <a:r>
              <a:rPr dirty="0"/>
              <a:t>As hash table fills, there are more collisions and operations take more time</a:t>
            </a:r>
          </a:p>
          <a:p>
            <a:pPr>
              <a:spcBef>
                <a:spcPts val="1500"/>
              </a:spcBef>
              <a:buBlip>
                <a:blip r:embed="rId3"/>
              </a:buBlip>
            </a:pPr>
            <a:r>
              <a:rPr dirty="0"/>
              <a:t>Load Factor</a:t>
            </a:r>
          </a:p>
          <a:p>
            <a:pPr lvl="1">
              <a:spcBef>
                <a:spcPts val="1500"/>
              </a:spcBef>
              <a:buBlip>
                <a:blip r:embed="rId3"/>
              </a:buBlip>
            </a:pPr>
            <a:r>
              <a:rPr dirty="0"/>
              <a:t>How full the hash table is</a:t>
            </a:r>
          </a:p>
          <a:p>
            <a:pPr lvl="1">
              <a:buBlip>
                <a:blip r:embed="rId3"/>
              </a:buBlip>
            </a:pPr>
            <a:endParaRPr lang="en-US" dirty="0"/>
          </a:p>
          <a:p>
            <a:pPr lvl="1">
              <a:buBlip>
                <a:blip r:embed="rId3"/>
              </a:buBlip>
            </a:pPr>
            <a:endParaRPr lang="en-US" dirty="0"/>
          </a:p>
          <a:p>
            <a:pPr lvl="1">
              <a:buBlip>
                <a:blip r:embed="rId3"/>
              </a:buBlip>
            </a:pPr>
            <a:endParaRPr dirty="0"/>
          </a:p>
          <a:p>
            <a:pPr>
              <a:buBlip>
                <a:blip r:embed="rId3"/>
              </a:buBlip>
            </a:pPr>
            <a:r>
              <a:rPr dirty="0"/>
              <a:t>About the Load Factor  </a:t>
            </a:r>
            <a:r>
              <a:rPr sz="3200" b="0" dirty="0"/>
              <a:t>λ</a:t>
            </a:r>
          </a:p>
          <a:p>
            <a:pPr lvl="1">
              <a:buBlip>
                <a:blip r:embed="rId3"/>
              </a:buBlip>
            </a:pPr>
            <a:r>
              <a:rPr dirty="0"/>
              <a:t>λ is a measure of the cost of collision resolution</a:t>
            </a:r>
          </a:p>
          <a:p>
            <a:pPr lvl="1">
              <a:buBlip>
                <a:blip r:embed="rId3"/>
              </a:buBlip>
            </a:pPr>
            <a:r>
              <a:rPr dirty="0"/>
              <a:t>λ is never negative</a:t>
            </a:r>
          </a:p>
          <a:p>
            <a:pPr lvl="2">
              <a:buBlip>
                <a:blip r:embed="rId3"/>
              </a:buBlip>
            </a:pPr>
            <a:r>
              <a:rPr dirty="0"/>
              <a:t>Minimum of zero - empty hash table</a:t>
            </a:r>
          </a:p>
          <a:p>
            <a:pPr lvl="1">
              <a:buBlip>
                <a:blip r:embed="rId3"/>
              </a:buBlip>
            </a:pPr>
            <a:r>
              <a:rPr dirty="0"/>
              <a:t>for open addressing, λ does not exceed 1</a:t>
            </a:r>
          </a:p>
          <a:p>
            <a:pPr lvl="1">
              <a:buBlip>
                <a:blip r:embed="rId3"/>
              </a:buBlip>
            </a:pPr>
            <a:r>
              <a:rPr dirty="0"/>
              <a:t>for separate chaining, λ has no maximum value</a:t>
            </a:r>
          </a:p>
          <a:p>
            <a:pPr lvl="1">
              <a:buBlip>
                <a:blip r:embed="rId3"/>
              </a:buBlip>
            </a:pPr>
            <a:r>
              <a:rPr dirty="0"/>
              <a:t>restricting the size of λ improves the performance of hashing</a:t>
            </a:r>
          </a:p>
        </p:txBody>
      </p:sp>
      <p:grpSp>
        <p:nvGrpSpPr>
          <p:cNvPr id="189" name="Group"/>
          <p:cNvGrpSpPr/>
          <p:nvPr/>
        </p:nvGrpSpPr>
        <p:grpSpPr>
          <a:xfrm>
            <a:off x="324107" y="6999094"/>
            <a:ext cx="7575294" cy="1478540"/>
            <a:chOff x="-18792" y="-69849"/>
            <a:chExt cx="7575293" cy="1478539"/>
          </a:xfrm>
        </p:grpSpPr>
        <p:pic>
          <p:nvPicPr>
            <p:cNvPr id="187" name="Rounded Rectangle Rounded rectangle" descr="Rounded Rectangle Rounded rectangle"/>
            <p:cNvPicPr>
              <a:picLocks/>
            </p:cNvPicPr>
            <p:nvPr/>
          </p:nvPicPr>
          <p:blipFill>
            <a:blip r:embed="rId4"/>
            <a:stretch>
              <a:fillRect/>
            </a:stretch>
          </p:blipFill>
          <p:spPr>
            <a:xfrm>
              <a:off x="-18793" y="-69850"/>
              <a:ext cx="7571393" cy="1478540"/>
            </a:xfrm>
            <a:prstGeom prst="rect">
              <a:avLst/>
            </a:prstGeom>
            <a:effectLst>
              <a:outerShdw blurRad="266700" dir="2700000" rotWithShape="0">
                <a:srgbClr val="000000"/>
              </a:outerShdw>
            </a:effectLst>
          </p:spPr>
        </p:pic>
        <p:pic>
          <p:nvPicPr>
            <p:cNvPr id="188" name="droppedImage.pdf" descr="droppedImage.pdf"/>
            <p:cNvPicPr>
              <a:picLocks noChangeAspect="1"/>
            </p:cNvPicPr>
            <p:nvPr/>
          </p:nvPicPr>
          <p:blipFill>
            <a:blip r:embed="rId5"/>
            <a:stretch>
              <a:fillRect/>
            </a:stretch>
          </p:blipFill>
          <p:spPr>
            <a:xfrm>
              <a:off x="0" y="68076"/>
              <a:ext cx="7556501" cy="1205825"/>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med">
        <p:fad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85"/>
                                        </p:tgtEl>
                                        <p:attrNameLst>
                                          <p:attrName>style.visibility</p:attrName>
                                        </p:attrNameLst>
                                      </p:cBhvr>
                                      <p:to>
                                        <p:strVal val="visible"/>
                                      </p:to>
                                    </p:set>
                                    <p:anim calcmode="lin" valueType="num">
                                      <p:cBhvr>
                                        <p:cTn id="7" dur="1000" fill="hold"/>
                                        <p:tgtEl>
                                          <p:spTgt spid="185"/>
                                        </p:tgtEl>
                                        <p:attrNameLst>
                                          <p:attrName>ppt_w</p:attrName>
                                        </p:attrNameLst>
                                      </p:cBhvr>
                                      <p:tavLst>
                                        <p:tav tm="0">
                                          <p:val>
                                            <p:strVal val="4*#ppt_w"/>
                                          </p:val>
                                        </p:tav>
                                        <p:tav tm="100000">
                                          <p:val>
                                            <p:strVal val="#ppt_w"/>
                                          </p:val>
                                        </p:tav>
                                      </p:tavLst>
                                    </p:anim>
                                    <p:anim calcmode="lin" valueType="num">
                                      <p:cBhvr>
                                        <p:cTn id="8" dur="1000" fill="hold"/>
                                        <p:tgtEl>
                                          <p:spTgt spid="185"/>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186">
                                            <p:bg/>
                                          </p:spTgt>
                                        </p:tgtEl>
                                        <p:attrNameLst>
                                          <p:attrName>style.visibility</p:attrName>
                                        </p:attrNameLst>
                                      </p:cBhvr>
                                      <p:to>
                                        <p:strVal val="visible"/>
                                      </p:to>
                                    </p:set>
                                    <p:animEffect transition="in" filter="fade">
                                      <p:cBhvr>
                                        <p:cTn id="12" dur="500"/>
                                        <p:tgtEl>
                                          <p:spTgt spid="186">
                                            <p:bg/>
                                          </p:spTgt>
                                        </p:tgtEl>
                                      </p:cBhvr>
                                    </p:animEffect>
                                  </p:childTnLst>
                                </p:cTn>
                              </p:par>
                              <p:par>
                                <p:cTn id="13" presetID="10" presetClass="entr" presetSubtype="0" fill="hold" grpId="0" nodeType="withEffect">
                                  <p:stCondLst>
                                    <p:cond delay="0"/>
                                  </p:stCondLst>
                                  <p:iterate>
                                    <p:tmAbs val="0"/>
                                  </p:iterate>
                                  <p:childTnLst>
                                    <p:set>
                                      <p:cBhvr>
                                        <p:cTn id="14" fill="hold"/>
                                        <p:tgtEl>
                                          <p:spTgt spid="186">
                                            <p:txEl>
                                              <p:pRg st="0" end="0"/>
                                            </p:txEl>
                                          </p:spTgt>
                                        </p:tgtEl>
                                        <p:attrNameLst>
                                          <p:attrName>style.visibility</p:attrName>
                                        </p:attrNameLst>
                                      </p:cBhvr>
                                      <p:to>
                                        <p:strVal val="visible"/>
                                      </p:to>
                                    </p:set>
                                    <p:animEffect transition="in" filter="fade">
                                      <p:cBhvr>
                                        <p:cTn id="15" dur="500"/>
                                        <p:tgtEl>
                                          <p:spTgt spid="186">
                                            <p:txEl>
                                              <p:pRg st="0" end="0"/>
                                            </p:txEl>
                                          </p:spTgt>
                                        </p:tgtEl>
                                      </p:cBhvr>
                                    </p:animEffect>
                                  </p:childTnLst>
                                </p:cTn>
                              </p:par>
                            </p:childTnLst>
                          </p:cTn>
                        </p:par>
                        <p:par>
                          <p:cTn id="16" fill="hold">
                            <p:stCondLst>
                              <p:cond delay="1500"/>
                            </p:stCondLst>
                            <p:childTnLst>
                              <p:par>
                                <p:cTn id="17" presetID="10" presetClass="entr" fill="hold" grpId="0" nodeType="afterEffect">
                                  <p:stCondLst>
                                    <p:cond delay="0"/>
                                  </p:stCondLst>
                                  <p:iterate>
                                    <p:tmAbs val="0"/>
                                  </p:iterate>
                                  <p:childTnLst>
                                    <p:set>
                                      <p:cBhvr>
                                        <p:cTn id="18" fill="hold"/>
                                        <p:tgtEl>
                                          <p:spTgt spid="186">
                                            <p:txEl>
                                              <p:pRg st="1" end="1"/>
                                            </p:txEl>
                                          </p:spTgt>
                                        </p:tgtEl>
                                        <p:attrNameLst>
                                          <p:attrName>style.visibility</p:attrName>
                                        </p:attrNameLst>
                                      </p:cBhvr>
                                      <p:to>
                                        <p:strVal val="visible"/>
                                      </p:to>
                                    </p:set>
                                    <p:animEffect transition="in" filter="fade">
                                      <p:cBhvr>
                                        <p:cTn id="19" dur="500"/>
                                        <p:tgtEl>
                                          <p:spTgt spid="186">
                                            <p:txEl>
                                              <p:pRg st="1" end="1"/>
                                            </p:txEl>
                                          </p:spTgt>
                                        </p:tgtEl>
                                      </p:cBhvr>
                                    </p:animEffect>
                                  </p:childTnLst>
                                </p:cTn>
                              </p:par>
                            </p:childTnLst>
                          </p:cTn>
                        </p:par>
                        <p:par>
                          <p:cTn id="20" fill="hold">
                            <p:stCondLst>
                              <p:cond delay="2000"/>
                            </p:stCondLst>
                            <p:childTnLst>
                              <p:par>
                                <p:cTn id="21" presetID="10" presetClass="entr" fill="hold" grpId="0" nodeType="afterEffect">
                                  <p:stCondLst>
                                    <p:cond delay="0"/>
                                  </p:stCondLst>
                                  <p:iterate>
                                    <p:tmAbs val="0"/>
                                  </p:iterate>
                                  <p:childTnLst>
                                    <p:set>
                                      <p:cBhvr>
                                        <p:cTn id="22" fill="hold"/>
                                        <p:tgtEl>
                                          <p:spTgt spid="186">
                                            <p:txEl>
                                              <p:pRg st="2" end="2"/>
                                            </p:txEl>
                                          </p:spTgt>
                                        </p:tgtEl>
                                        <p:attrNameLst>
                                          <p:attrName>style.visibility</p:attrName>
                                        </p:attrNameLst>
                                      </p:cBhvr>
                                      <p:to>
                                        <p:strVal val="visible"/>
                                      </p:to>
                                    </p:set>
                                    <p:animEffect transition="in" filter="fade">
                                      <p:cBhvr>
                                        <p:cTn id="23" dur="500"/>
                                        <p:tgtEl>
                                          <p:spTgt spid="18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grpId="0" nodeType="clickEffect">
                                  <p:stCondLst>
                                    <p:cond delay="0"/>
                                  </p:stCondLst>
                                  <p:iterate>
                                    <p:tmAbs val="0"/>
                                  </p:iterate>
                                  <p:childTnLst>
                                    <p:set>
                                      <p:cBhvr>
                                        <p:cTn id="27" fill="hold"/>
                                        <p:tgtEl>
                                          <p:spTgt spid="186">
                                            <p:txEl>
                                              <p:pRg st="3" end="3"/>
                                            </p:txEl>
                                          </p:spTgt>
                                        </p:tgtEl>
                                        <p:attrNameLst>
                                          <p:attrName>style.visibility</p:attrName>
                                        </p:attrNameLst>
                                      </p:cBhvr>
                                      <p:to>
                                        <p:strVal val="visible"/>
                                      </p:to>
                                    </p:set>
                                    <p:animEffect transition="in" filter="fade">
                                      <p:cBhvr>
                                        <p:cTn id="28" dur="500"/>
                                        <p:tgtEl>
                                          <p:spTgt spid="186">
                                            <p:txEl>
                                              <p:pRg st="3" end="3"/>
                                            </p:txEl>
                                          </p:spTgt>
                                        </p:tgtEl>
                                      </p:cBhvr>
                                    </p:animEffect>
                                  </p:childTnLst>
                                </p:cTn>
                              </p:par>
                            </p:childTnLst>
                          </p:cTn>
                        </p:par>
                        <p:par>
                          <p:cTn id="29" fill="hold">
                            <p:stCondLst>
                              <p:cond delay="500"/>
                            </p:stCondLst>
                            <p:childTnLst>
                              <p:par>
                                <p:cTn id="30" presetID="10" presetClass="entr" fill="hold" grpId="0" nodeType="afterEffect">
                                  <p:stCondLst>
                                    <p:cond delay="0"/>
                                  </p:stCondLst>
                                  <p:iterate>
                                    <p:tmAbs val="0"/>
                                  </p:iterate>
                                  <p:childTnLst>
                                    <p:set>
                                      <p:cBhvr>
                                        <p:cTn id="31" fill="hold"/>
                                        <p:tgtEl>
                                          <p:spTgt spid="186">
                                            <p:txEl>
                                              <p:pRg st="4" end="4"/>
                                            </p:txEl>
                                          </p:spTgt>
                                        </p:tgtEl>
                                        <p:attrNameLst>
                                          <p:attrName>style.visibility</p:attrName>
                                        </p:attrNameLst>
                                      </p:cBhvr>
                                      <p:to>
                                        <p:strVal val="visible"/>
                                      </p:to>
                                    </p:set>
                                    <p:animEffect transition="in" filter="fade">
                                      <p:cBhvr>
                                        <p:cTn id="32" dur="500"/>
                                        <p:tgtEl>
                                          <p:spTgt spid="18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grpId="0" nodeType="clickEffect">
                                  <p:stCondLst>
                                    <p:cond delay="0"/>
                                  </p:stCondLst>
                                  <p:iterate>
                                    <p:tmAbs val="0"/>
                                  </p:iterate>
                                  <p:childTnLst>
                                    <p:set>
                                      <p:cBhvr>
                                        <p:cTn id="36" fill="hold"/>
                                        <p:tgtEl>
                                          <p:spTgt spid="186">
                                            <p:txEl>
                                              <p:pRg st="5" end="5"/>
                                            </p:txEl>
                                          </p:spTgt>
                                        </p:tgtEl>
                                        <p:attrNameLst>
                                          <p:attrName>style.visibility</p:attrName>
                                        </p:attrNameLst>
                                      </p:cBhvr>
                                      <p:to>
                                        <p:strVal val="visible"/>
                                      </p:to>
                                    </p:set>
                                    <p:animEffect transition="in" filter="fade">
                                      <p:cBhvr>
                                        <p:cTn id="37" dur="500"/>
                                        <p:tgtEl>
                                          <p:spTgt spid="186">
                                            <p:txEl>
                                              <p:pRg st="5" end="5"/>
                                            </p:txEl>
                                          </p:spTgt>
                                        </p:tgtEl>
                                      </p:cBhvr>
                                    </p:animEffect>
                                  </p:childTnLst>
                                </p:cTn>
                              </p:par>
                            </p:childTnLst>
                          </p:cTn>
                        </p:par>
                        <p:par>
                          <p:cTn id="38" fill="hold">
                            <p:stCondLst>
                              <p:cond delay="500"/>
                            </p:stCondLst>
                            <p:childTnLst>
                              <p:par>
                                <p:cTn id="39" presetID="10" presetClass="entr" fill="hold" grpId="0" nodeType="afterEffect">
                                  <p:stCondLst>
                                    <p:cond delay="0"/>
                                  </p:stCondLst>
                                  <p:iterate>
                                    <p:tmAbs val="0"/>
                                  </p:iterate>
                                  <p:childTnLst>
                                    <p:set>
                                      <p:cBhvr>
                                        <p:cTn id="40" fill="hold"/>
                                        <p:tgtEl>
                                          <p:spTgt spid="186">
                                            <p:txEl>
                                              <p:pRg st="6" end="6"/>
                                            </p:txEl>
                                          </p:spTgt>
                                        </p:tgtEl>
                                        <p:attrNameLst>
                                          <p:attrName>style.visibility</p:attrName>
                                        </p:attrNameLst>
                                      </p:cBhvr>
                                      <p:to>
                                        <p:strVal val="visible"/>
                                      </p:to>
                                    </p:set>
                                    <p:animEffect transition="in" filter="fade">
                                      <p:cBhvr>
                                        <p:cTn id="41" dur="500"/>
                                        <p:tgtEl>
                                          <p:spTgt spid="186">
                                            <p:txEl>
                                              <p:pRg st="6" end="6"/>
                                            </p:txEl>
                                          </p:spTgt>
                                        </p:tgtEl>
                                      </p:cBhvr>
                                    </p:animEffect>
                                  </p:childTnLst>
                                </p:cTn>
                              </p:par>
                            </p:childTnLst>
                          </p:cTn>
                        </p:par>
                        <p:par>
                          <p:cTn id="42" fill="hold">
                            <p:stCondLst>
                              <p:cond delay="1000"/>
                            </p:stCondLst>
                            <p:childTnLst>
                              <p:par>
                                <p:cTn id="43" presetID="22" presetClass="entr" presetSubtype="8" fill="hold" grpId="0" nodeType="afterEffect">
                                  <p:stCondLst>
                                    <p:cond delay="0"/>
                                  </p:stCondLst>
                                  <p:iterate>
                                    <p:tmAbs val="0"/>
                                  </p:iterate>
                                  <p:childTnLst>
                                    <p:set>
                                      <p:cBhvr>
                                        <p:cTn id="44" fill="hold"/>
                                        <p:tgtEl>
                                          <p:spTgt spid="189"/>
                                        </p:tgtEl>
                                        <p:attrNameLst>
                                          <p:attrName>style.visibility</p:attrName>
                                        </p:attrNameLst>
                                      </p:cBhvr>
                                      <p:to>
                                        <p:strVal val="visible"/>
                                      </p:to>
                                    </p:set>
                                    <p:animEffect transition="in" filter="wipe(left)">
                                      <p:cBhvr>
                                        <p:cTn id="45" dur="500"/>
                                        <p:tgtEl>
                                          <p:spTgt spid="189"/>
                                        </p:tgtEl>
                                      </p:cBhvr>
                                    </p:animEffect>
                                  </p:childTnLst>
                                </p:cTn>
                              </p:par>
                            </p:childTnLst>
                          </p:cTn>
                        </p:par>
                        <p:par>
                          <p:cTn id="46" fill="hold">
                            <p:stCondLst>
                              <p:cond delay="1500"/>
                            </p:stCondLst>
                            <p:childTnLst>
                              <p:par>
                                <p:cTn id="47" presetID="10" presetClass="entr" fill="hold" grpId="0" nodeType="afterEffect">
                                  <p:stCondLst>
                                    <p:cond delay="0"/>
                                  </p:stCondLst>
                                  <p:iterate>
                                    <p:tmAbs val="0"/>
                                  </p:iterate>
                                  <p:childTnLst>
                                    <p:set>
                                      <p:cBhvr>
                                        <p:cTn id="48" fill="hold"/>
                                        <p:tgtEl>
                                          <p:spTgt spid="186">
                                            <p:txEl>
                                              <p:pRg st="10" end="10"/>
                                            </p:txEl>
                                          </p:spTgt>
                                        </p:tgtEl>
                                        <p:attrNameLst>
                                          <p:attrName>style.visibility</p:attrName>
                                        </p:attrNameLst>
                                      </p:cBhvr>
                                      <p:to>
                                        <p:strVal val="visible"/>
                                      </p:to>
                                    </p:set>
                                    <p:animEffect transition="in" filter="fade">
                                      <p:cBhvr>
                                        <p:cTn id="49" dur="500"/>
                                        <p:tgtEl>
                                          <p:spTgt spid="186">
                                            <p:txEl>
                                              <p:pRg st="10" end="10"/>
                                            </p:txEl>
                                          </p:spTgt>
                                        </p:tgtEl>
                                      </p:cBhvr>
                                    </p:animEffect>
                                  </p:childTnLst>
                                </p:cTn>
                              </p:par>
                            </p:childTnLst>
                          </p:cTn>
                        </p:par>
                        <p:par>
                          <p:cTn id="50" fill="hold">
                            <p:stCondLst>
                              <p:cond delay="2000"/>
                            </p:stCondLst>
                            <p:childTnLst>
                              <p:par>
                                <p:cTn id="51" presetID="10" presetClass="entr" fill="hold" grpId="0" nodeType="afterEffect">
                                  <p:stCondLst>
                                    <p:cond delay="0"/>
                                  </p:stCondLst>
                                  <p:iterate>
                                    <p:tmAbs val="0"/>
                                  </p:iterate>
                                  <p:childTnLst>
                                    <p:set>
                                      <p:cBhvr>
                                        <p:cTn id="52" fill="hold"/>
                                        <p:tgtEl>
                                          <p:spTgt spid="186">
                                            <p:txEl>
                                              <p:pRg st="11" end="11"/>
                                            </p:txEl>
                                          </p:spTgt>
                                        </p:tgtEl>
                                        <p:attrNameLst>
                                          <p:attrName>style.visibility</p:attrName>
                                        </p:attrNameLst>
                                      </p:cBhvr>
                                      <p:to>
                                        <p:strVal val="visible"/>
                                      </p:to>
                                    </p:set>
                                    <p:animEffect transition="in" filter="fade">
                                      <p:cBhvr>
                                        <p:cTn id="53" dur="500"/>
                                        <p:tgtEl>
                                          <p:spTgt spid="186">
                                            <p:txEl>
                                              <p:pRg st="11" end="11"/>
                                            </p:txEl>
                                          </p:spTgt>
                                        </p:tgtEl>
                                      </p:cBhvr>
                                    </p:animEffect>
                                  </p:childTnLst>
                                </p:cTn>
                              </p:par>
                            </p:childTnLst>
                          </p:cTn>
                        </p:par>
                        <p:par>
                          <p:cTn id="54" fill="hold">
                            <p:stCondLst>
                              <p:cond delay="2500"/>
                            </p:stCondLst>
                            <p:childTnLst>
                              <p:par>
                                <p:cTn id="55" presetID="10" presetClass="entr" fill="hold" grpId="0" nodeType="afterEffect">
                                  <p:stCondLst>
                                    <p:cond delay="0"/>
                                  </p:stCondLst>
                                  <p:iterate>
                                    <p:tmAbs val="0"/>
                                  </p:iterate>
                                  <p:childTnLst>
                                    <p:set>
                                      <p:cBhvr>
                                        <p:cTn id="56" fill="hold"/>
                                        <p:tgtEl>
                                          <p:spTgt spid="186">
                                            <p:txEl>
                                              <p:pRg st="12" end="12"/>
                                            </p:txEl>
                                          </p:spTgt>
                                        </p:tgtEl>
                                        <p:attrNameLst>
                                          <p:attrName>style.visibility</p:attrName>
                                        </p:attrNameLst>
                                      </p:cBhvr>
                                      <p:to>
                                        <p:strVal val="visible"/>
                                      </p:to>
                                    </p:set>
                                    <p:animEffect transition="in" filter="fade">
                                      <p:cBhvr>
                                        <p:cTn id="57" dur="500"/>
                                        <p:tgtEl>
                                          <p:spTgt spid="186">
                                            <p:txEl>
                                              <p:pRg st="12" end="12"/>
                                            </p:txEl>
                                          </p:spTgt>
                                        </p:tgtEl>
                                      </p:cBhvr>
                                    </p:animEffect>
                                  </p:childTnLst>
                                </p:cTn>
                              </p:par>
                            </p:childTnLst>
                          </p:cTn>
                        </p:par>
                        <p:par>
                          <p:cTn id="58" fill="hold">
                            <p:stCondLst>
                              <p:cond delay="3000"/>
                            </p:stCondLst>
                            <p:childTnLst>
                              <p:par>
                                <p:cTn id="59" presetID="10" presetClass="entr" fill="hold" grpId="0" nodeType="afterEffect">
                                  <p:stCondLst>
                                    <p:cond delay="0"/>
                                  </p:stCondLst>
                                  <p:iterate>
                                    <p:tmAbs val="0"/>
                                  </p:iterate>
                                  <p:childTnLst>
                                    <p:set>
                                      <p:cBhvr>
                                        <p:cTn id="60" fill="hold"/>
                                        <p:tgtEl>
                                          <p:spTgt spid="186">
                                            <p:txEl>
                                              <p:pRg st="13" end="13"/>
                                            </p:txEl>
                                          </p:spTgt>
                                        </p:tgtEl>
                                        <p:attrNameLst>
                                          <p:attrName>style.visibility</p:attrName>
                                        </p:attrNameLst>
                                      </p:cBhvr>
                                      <p:to>
                                        <p:strVal val="visible"/>
                                      </p:to>
                                    </p:set>
                                    <p:animEffect transition="in" filter="fade">
                                      <p:cBhvr>
                                        <p:cTn id="61" dur="500"/>
                                        <p:tgtEl>
                                          <p:spTgt spid="186">
                                            <p:txEl>
                                              <p:pRg st="13" end="1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fill="hold" grpId="0" nodeType="clickEffect">
                                  <p:stCondLst>
                                    <p:cond delay="0"/>
                                  </p:stCondLst>
                                  <p:iterate>
                                    <p:tmAbs val="0"/>
                                  </p:iterate>
                                  <p:childTnLst>
                                    <p:set>
                                      <p:cBhvr>
                                        <p:cTn id="65" fill="hold"/>
                                        <p:tgtEl>
                                          <p:spTgt spid="186">
                                            <p:txEl>
                                              <p:pRg st="14" end="14"/>
                                            </p:txEl>
                                          </p:spTgt>
                                        </p:tgtEl>
                                        <p:attrNameLst>
                                          <p:attrName>style.visibility</p:attrName>
                                        </p:attrNameLst>
                                      </p:cBhvr>
                                      <p:to>
                                        <p:strVal val="visible"/>
                                      </p:to>
                                    </p:set>
                                    <p:animEffect transition="in" filter="fade">
                                      <p:cBhvr>
                                        <p:cTn id="66" dur="500"/>
                                        <p:tgtEl>
                                          <p:spTgt spid="186">
                                            <p:txEl>
                                              <p:pRg st="14" end="14"/>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fill="hold" grpId="0" nodeType="clickEffect">
                                  <p:stCondLst>
                                    <p:cond delay="0"/>
                                  </p:stCondLst>
                                  <p:iterate>
                                    <p:tmAbs val="0"/>
                                  </p:iterate>
                                  <p:childTnLst>
                                    <p:set>
                                      <p:cBhvr>
                                        <p:cTn id="70" fill="hold"/>
                                        <p:tgtEl>
                                          <p:spTgt spid="186">
                                            <p:txEl>
                                              <p:pRg st="15" end="15"/>
                                            </p:txEl>
                                          </p:spTgt>
                                        </p:tgtEl>
                                        <p:attrNameLst>
                                          <p:attrName>style.visibility</p:attrName>
                                        </p:attrNameLst>
                                      </p:cBhvr>
                                      <p:to>
                                        <p:strVal val="visible"/>
                                      </p:to>
                                    </p:set>
                                    <p:animEffect transition="in" filter="fade">
                                      <p:cBhvr>
                                        <p:cTn id="71" dur="500"/>
                                        <p:tgtEl>
                                          <p:spTgt spid="186">
                                            <p:txEl>
                                              <p:pRg st="15" end="15"/>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fill="hold" grpId="0" nodeType="clickEffect">
                                  <p:stCondLst>
                                    <p:cond delay="0"/>
                                  </p:stCondLst>
                                  <p:iterate>
                                    <p:tmAbs val="0"/>
                                  </p:iterate>
                                  <p:childTnLst>
                                    <p:set>
                                      <p:cBhvr>
                                        <p:cTn id="75" fill="hold"/>
                                        <p:tgtEl>
                                          <p:spTgt spid="186">
                                            <p:txEl>
                                              <p:pRg st="16" end="16"/>
                                            </p:txEl>
                                          </p:spTgt>
                                        </p:tgtEl>
                                        <p:attrNameLst>
                                          <p:attrName>style.visibility</p:attrName>
                                        </p:attrNameLst>
                                      </p:cBhvr>
                                      <p:to>
                                        <p:strVal val="visible"/>
                                      </p:to>
                                    </p:set>
                                    <p:animEffect transition="in" filter="fade">
                                      <p:cBhvr>
                                        <p:cTn id="76" dur="500"/>
                                        <p:tgtEl>
                                          <p:spTgt spid="18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advAuto="0"/>
      <p:bldP spid="186" grpId="0" build="p" bldLvl="5" animBg="1" advAuto="0"/>
      <p:bldP spid="189"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ost of Open Addressing…"/>
          <p:cNvSpPr txBox="1">
            <a:spLocks noGrp="1"/>
          </p:cNvSpPr>
          <p:nvPr>
            <p:ph type="body" idx="1"/>
          </p:nvPr>
        </p:nvSpPr>
        <p:spPr>
          <a:xfrm>
            <a:off x="127000" y="1562100"/>
            <a:ext cx="8001000" cy="7543800"/>
          </a:xfrm>
          <a:prstGeom prst="rect">
            <a:avLst/>
          </a:prstGeom>
        </p:spPr>
        <p:txBody>
          <a:bodyPr/>
          <a:lstStyle/>
          <a:p>
            <a:pPr>
              <a:buBlip>
                <a:blip r:embed="rId3"/>
              </a:buBlip>
            </a:pPr>
            <a:r>
              <a:rPr sz="2800" dirty="0"/>
              <a:t>Cost of Open Addressing</a:t>
            </a:r>
          </a:p>
          <a:p>
            <a:pPr lvl="1">
              <a:buBlip>
                <a:blip r:embed="rId3"/>
              </a:buBlip>
            </a:pPr>
            <a:r>
              <a:rPr sz="2800" dirty="0"/>
              <a:t>Search probe sequence</a:t>
            </a:r>
          </a:p>
          <a:p>
            <a:pPr lvl="1">
              <a:buBlip>
                <a:blip r:embed="rId3"/>
              </a:buBlip>
            </a:pPr>
            <a:r>
              <a:rPr sz="2800" dirty="0"/>
              <a:t>Number of comparisons necessary to locate a search key in the hash table</a:t>
            </a:r>
          </a:p>
          <a:p>
            <a:pPr>
              <a:buBlip>
                <a:blip r:embed="rId3"/>
              </a:buBlip>
            </a:pPr>
            <a:r>
              <a:rPr sz="2800" dirty="0"/>
              <a:t>Linear Probing</a:t>
            </a:r>
          </a:p>
          <a:p>
            <a:pPr lvl="1">
              <a:buBlip>
                <a:blip r:embed="rId3"/>
              </a:buBlip>
            </a:pPr>
            <a:r>
              <a:rPr sz="2800" dirty="0"/>
              <a:t>Collisions increase as the hash table fills</a:t>
            </a:r>
          </a:p>
        </p:txBody>
      </p:sp>
      <p:sp>
        <p:nvSpPr>
          <p:cNvPr id="194" name="Load Factor"/>
          <p:cNvSpPr txBox="1">
            <a:spLocks noGrp="1"/>
          </p:cNvSpPr>
          <p:nvPr>
            <p:ph type="title"/>
          </p:nvPr>
        </p:nvSpPr>
        <p:spPr>
          <a:prstGeom prst="rect">
            <a:avLst/>
          </a:prstGeom>
        </p:spPr>
        <p:txBody>
          <a:bodyPr/>
          <a:lstStyle/>
          <a:p>
            <a:r>
              <a:t>Load Factor</a:t>
            </a:r>
          </a:p>
        </p:txBody>
      </p:sp>
      <p:pic>
        <p:nvPicPr>
          <p:cNvPr id="195" name="droppedImage.pdf" descr="droppedImage.pdf"/>
          <p:cNvPicPr>
            <a:picLocks/>
          </p:cNvPicPr>
          <p:nvPr/>
        </p:nvPicPr>
        <p:blipFill>
          <a:blip r:embed="rId4"/>
          <a:stretch>
            <a:fillRect/>
          </a:stretch>
        </p:blipFill>
        <p:spPr>
          <a:xfrm>
            <a:off x="7988300" y="5134610"/>
            <a:ext cx="8171296" cy="3556000"/>
          </a:xfrm>
          <a:prstGeom prst="rect">
            <a:avLst/>
          </a:prstGeom>
        </p:spPr>
      </p:pic>
      <p:grpSp>
        <p:nvGrpSpPr>
          <p:cNvPr id="200" name="Group"/>
          <p:cNvGrpSpPr/>
          <p:nvPr/>
        </p:nvGrpSpPr>
        <p:grpSpPr>
          <a:xfrm>
            <a:off x="439105" y="5240652"/>
            <a:ext cx="6883403" cy="3370688"/>
            <a:chOff x="0" y="-13664"/>
            <a:chExt cx="6883401" cy="3370686"/>
          </a:xfrm>
        </p:grpSpPr>
        <p:grpSp>
          <p:nvGrpSpPr>
            <p:cNvPr id="198" name="Group"/>
            <p:cNvGrpSpPr/>
            <p:nvPr/>
          </p:nvGrpSpPr>
          <p:grpSpPr>
            <a:xfrm>
              <a:off x="248767" y="-13665"/>
              <a:ext cx="6623898" cy="3290093"/>
              <a:chOff x="-69850" y="-13664"/>
              <a:chExt cx="6623897" cy="3290092"/>
            </a:xfrm>
          </p:grpSpPr>
          <p:pic>
            <p:nvPicPr>
              <p:cNvPr id="196" name="Rounded Rectangle Rounded rectangle" descr="Rounded Rectangle Rounded rectangle"/>
              <p:cNvPicPr>
                <a:picLocks/>
              </p:cNvPicPr>
              <p:nvPr/>
            </p:nvPicPr>
            <p:blipFill>
              <a:blip r:embed="rId5"/>
              <a:stretch>
                <a:fillRect/>
              </a:stretch>
            </p:blipFill>
            <p:spPr>
              <a:xfrm>
                <a:off x="-69850" y="-13665"/>
                <a:ext cx="6623898" cy="3290093"/>
              </a:xfrm>
              <a:prstGeom prst="rect">
                <a:avLst/>
              </a:prstGeom>
              <a:effectLst>
                <a:outerShdw blurRad="266700" dir="2700000" rotWithShape="0">
                  <a:srgbClr val="000000"/>
                </a:outerShdw>
              </a:effectLst>
            </p:spPr>
          </p:pic>
          <p:sp>
            <p:nvSpPr>
              <p:cNvPr id="197" name="Average Number of Comparisons…"/>
              <p:cNvSpPr/>
              <p:nvPr/>
            </p:nvSpPr>
            <p:spPr>
              <a:xfrm>
                <a:off x="150082" y="0"/>
                <a:ext cx="6343941" cy="9710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2900" b="1">
                    <a:solidFill>
                      <a:srgbClr val="FFFFFF"/>
                    </a:solidFill>
                    <a:effectLst>
                      <a:outerShdw blurRad="127000" dir="2700000" rotWithShape="0">
                        <a:srgbClr val="000000"/>
                      </a:outerShdw>
                    </a:effectLst>
                    <a:latin typeface="+mn-lt"/>
                    <a:ea typeface="+mn-ea"/>
                    <a:cs typeface="+mn-cs"/>
                    <a:sym typeface="Optima"/>
                  </a:defRPr>
                </a:pPr>
                <a:r>
                  <a:t>Average Number of Comparisons </a:t>
                </a:r>
              </a:p>
              <a:p>
                <a:pPr>
                  <a:defRPr sz="2900" b="1">
                    <a:solidFill>
                      <a:srgbClr val="FFFFFF"/>
                    </a:solidFill>
                    <a:effectLst>
                      <a:outerShdw blurRad="127000" dir="2700000" rotWithShape="0">
                        <a:srgbClr val="000000"/>
                      </a:outerShdw>
                    </a:effectLst>
                    <a:latin typeface="+mn-lt"/>
                    <a:ea typeface="+mn-ea"/>
                    <a:cs typeface="+mn-cs"/>
                    <a:sym typeface="Optima"/>
                  </a:defRPr>
                </a:pPr>
                <a:r>
                  <a:t>To Search A Probe Sequence</a:t>
                </a:r>
              </a:p>
            </p:txBody>
          </p:sp>
        </p:grpSp>
        <p:pic>
          <p:nvPicPr>
            <p:cNvPr id="199" name="droppedImage.pdf" descr="droppedImage.pdf"/>
            <p:cNvPicPr>
              <a:picLocks noChangeAspect="1"/>
            </p:cNvPicPr>
            <p:nvPr/>
          </p:nvPicPr>
          <p:blipFill>
            <a:blip r:embed="rId6"/>
            <a:stretch>
              <a:fillRect/>
            </a:stretch>
          </p:blipFill>
          <p:spPr>
            <a:xfrm>
              <a:off x="0" y="783788"/>
              <a:ext cx="6883402" cy="2573235"/>
            </a:xfrm>
            <a:prstGeom prst="rect">
              <a:avLst/>
            </a:prstGeom>
            <a:ln w="12700" cap="flat">
              <a:noFill/>
              <a:miter lim="400000"/>
            </a:ln>
            <a:effectLst/>
          </p:spPr>
        </p:pic>
      </p:grpSp>
      <p:sp>
        <p:nvSpPr>
          <p:cNvPr id="201" name="Line"/>
          <p:cNvSpPr/>
          <p:nvPr/>
        </p:nvSpPr>
        <p:spPr>
          <a:xfrm flipH="1">
            <a:off x="6553319" y="7065918"/>
            <a:ext cx="1800102" cy="2"/>
          </a:xfrm>
          <a:prstGeom prst="line">
            <a:avLst/>
          </a:prstGeom>
          <a:ln w="76200">
            <a:solidFill>
              <a:srgbClr val="941100"/>
            </a:solidFill>
            <a:miter lim="400000"/>
            <a:headEnd type="stealth"/>
          </a:ln>
          <a:effectLst>
            <a:outerShdw blurRad="101600" dist="76200" dir="3060000" rotWithShape="0">
              <a:srgbClr val="000000">
                <a:alpha val="45000"/>
              </a:srgbClr>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202" name="The performance of hashing with linear probing degrades significantly as the load factor λ increases.… The performance of hashing with linear probing degrades significantly as the load factor λ increases. To maintain reasonable efficiency, the hash table" descr="The performance of hashing with linear probing degrades significantly as the load factor λ increases.… The performance of hashing with linear probing degrades significantly as the load factor λ increases. To maintain reasonable efficiency, the hash table should be less than half full. That is, keep λ &lt; 0.5."/>
          <p:cNvPicPr>
            <a:picLocks/>
          </p:cNvPicPr>
          <p:nvPr/>
        </p:nvPicPr>
        <p:blipFill>
          <a:blip r:embed="rId7"/>
          <a:stretch>
            <a:fillRect/>
          </a:stretch>
        </p:blipFill>
        <p:spPr>
          <a:xfrm>
            <a:off x="8623300" y="1615694"/>
            <a:ext cx="6896100" cy="3378200"/>
          </a:xfrm>
          <a:prstGeom prst="rect">
            <a:avLst/>
          </a:prstGeom>
          <a:effectLst>
            <a:outerShdw blurRad="266700" dir="2700000"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193">
                                            <p:bg/>
                                          </p:spTgt>
                                        </p:tgtEl>
                                        <p:attrNameLst>
                                          <p:attrName>style.visibility</p:attrName>
                                        </p:attrNameLst>
                                      </p:cBhvr>
                                      <p:to>
                                        <p:strVal val="visible"/>
                                      </p:to>
                                    </p:set>
                                    <p:animEffect transition="in" filter="fade">
                                      <p:cBhvr>
                                        <p:cTn id="7" dur="500"/>
                                        <p:tgtEl>
                                          <p:spTgt spid="193">
                                            <p:bg/>
                                          </p:spTgt>
                                        </p:tgtEl>
                                      </p:cBhvr>
                                    </p:animEffect>
                                  </p:childTnLst>
                                </p:cTn>
                              </p:par>
                              <p:par>
                                <p:cTn id="8" presetID="10" presetClass="entr" presetSubtype="0" fill="hold" grpId="0" nodeType="withEffect">
                                  <p:stCondLst>
                                    <p:cond delay="0"/>
                                  </p:stCondLst>
                                  <p:iterate>
                                    <p:tmAbs val="0"/>
                                  </p:iterate>
                                  <p:childTnLst>
                                    <p:set>
                                      <p:cBhvr>
                                        <p:cTn id="9" fill="hold"/>
                                        <p:tgtEl>
                                          <p:spTgt spid="193">
                                            <p:txEl>
                                              <p:pRg st="0" end="0"/>
                                            </p:txEl>
                                          </p:spTgt>
                                        </p:tgtEl>
                                        <p:attrNameLst>
                                          <p:attrName>style.visibility</p:attrName>
                                        </p:attrNameLst>
                                      </p:cBhvr>
                                      <p:to>
                                        <p:strVal val="visible"/>
                                      </p:to>
                                    </p:set>
                                    <p:animEffect transition="in" filter="fade">
                                      <p:cBhvr>
                                        <p:cTn id="10" dur="500"/>
                                        <p:tgtEl>
                                          <p:spTgt spid="193">
                                            <p:txEl>
                                              <p:pRg st="0" end="0"/>
                                            </p:txEl>
                                          </p:spTgt>
                                        </p:tgtEl>
                                      </p:cBhvr>
                                    </p:animEffect>
                                  </p:childTnLst>
                                </p:cTn>
                              </p:par>
                            </p:childTnLst>
                          </p:cTn>
                        </p:par>
                        <p:par>
                          <p:cTn id="11" fill="hold">
                            <p:stCondLst>
                              <p:cond delay="500"/>
                            </p:stCondLst>
                            <p:childTnLst>
                              <p:par>
                                <p:cTn id="12" presetID="10" presetClass="entr" fill="hold" grpId="0" nodeType="afterEffect">
                                  <p:stCondLst>
                                    <p:cond delay="0"/>
                                  </p:stCondLst>
                                  <p:iterate>
                                    <p:tmAbs val="0"/>
                                  </p:iterate>
                                  <p:childTnLst>
                                    <p:set>
                                      <p:cBhvr>
                                        <p:cTn id="13" fill="hold"/>
                                        <p:tgtEl>
                                          <p:spTgt spid="193">
                                            <p:txEl>
                                              <p:pRg st="1" end="1"/>
                                            </p:txEl>
                                          </p:spTgt>
                                        </p:tgtEl>
                                        <p:attrNameLst>
                                          <p:attrName>style.visibility</p:attrName>
                                        </p:attrNameLst>
                                      </p:cBhvr>
                                      <p:to>
                                        <p:strVal val="visible"/>
                                      </p:to>
                                    </p:set>
                                    <p:animEffect transition="in" filter="fade">
                                      <p:cBhvr>
                                        <p:cTn id="14" dur="500"/>
                                        <p:tgtEl>
                                          <p:spTgt spid="19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fill="hold" grpId="0" nodeType="clickEffect">
                                  <p:stCondLst>
                                    <p:cond delay="0"/>
                                  </p:stCondLst>
                                  <p:iterate>
                                    <p:tmAbs val="0"/>
                                  </p:iterate>
                                  <p:childTnLst>
                                    <p:set>
                                      <p:cBhvr>
                                        <p:cTn id="18" fill="hold"/>
                                        <p:tgtEl>
                                          <p:spTgt spid="193">
                                            <p:txEl>
                                              <p:pRg st="2" end="2"/>
                                            </p:txEl>
                                          </p:spTgt>
                                        </p:tgtEl>
                                        <p:attrNameLst>
                                          <p:attrName>style.visibility</p:attrName>
                                        </p:attrNameLst>
                                      </p:cBhvr>
                                      <p:to>
                                        <p:strVal val="visible"/>
                                      </p:to>
                                    </p:set>
                                    <p:animEffect transition="in" filter="fade">
                                      <p:cBhvr>
                                        <p:cTn id="19" dur="500"/>
                                        <p:tgtEl>
                                          <p:spTgt spid="19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fill="hold" grpId="0" nodeType="clickEffect">
                                  <p:stCondLst>
                                    <p:cond delay="0"/>
                                  </p:stCondLst>
                                  <p:iterate>
                                    <p:tmAbs val="0"/>
                                  </p:iterate>
                                  <p:childTnLst>
                                    <p:set>
                                      <p:cBhvr>
                                        <p:cTn id="23" fill="hold"/>
                                        <p:tgtEl>
                                          <p:spTgt spid="193">
                                            <p:txEl>
                                              <p:pRg st="3" end="3"/>
                                            </p:txEl>
                                          </p:spTgt>
                                        </p:tgtEl>
                                        <p:attrNameLst>
                                          <p:attrName>style.visibility</p:attrName>
                                        </p:attrNameLst>
                                      </p:cBhvr>
                                      <p:to>
                                        <p:strVal val="visible"/>
                                      </p:to>
                                    </p:set>
                                    <p:animEffect transition="in" filter="fade">
                                      <p:cBhvr>
                                        <p:cTn id="24" dur="500"/>
                                        <p:tgtEl>
                                          <p:spTgt spid="193">
                                            <p:txEl>
                                              <p:pRg st="3" end="3"/>
                                            </p:txEl>
                                          </p:spTgt>
                                        </p:tgtEl>
                                      </p:cBhvr>
                                    </p:animEffect>
                                  </p:childTnLst>
                                </p:cTn>
                              </p:par>
                            </p:childTnLst>
                          </p:cTn>
                        </p:par>
                        <p:par>
                          <p:cTn id="25" fill="hold">
                            <p:stCondLst>
                              <p:cond delay="500"/>
                            </p:stCondLst>
                            <p:childTnLst>
                              <p:par>
                                <p:cTn id="26" presetID="10" presetClass="entr" fill="hold" grpId="0" nodeType="afterEffect">
                                  <p:stCondLst>
                                    <p:cond delay="0"/>
                                  </p:stCondLst>
                                  <p:iterate>
                                    <p:tmAbs val="0"/>
                                  </p:iterate>
                                  <p:childTnLst>
                                    <p:set>
                                      <p:cBhvr>
                                        <p:cTn id="27" fill="hold"/>
                                        <p:tgtEl>
                                          <p:spTgt spid="193">
                                            <p:txEl>
                                              <p:pRg st="4" end="4"/>
                                            </p:txEl>
                                          </p:spTgt>
                                        </p:tgtEl>
                                        <p:attrNameLst>
                                          <p:attrName>style.visibility</p:attrName>
                                        </p:attrNameLst>
                                      </p:cBhvr>
                                      <p:to>
                                        <p:strVal val="visible"/>
                                      </p:to>
                                    </p:set>
                                    <p:animEffect transition="in" filter="fade">
                                      <p:cBhvr>
                                        <p:cTn id="28" dur="500"/>
                                        <p:tgtEl>
                                          <p:spTgt spid="19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iterate>
                                    <p:tmAbs val="0"/>
                                  </p:iterate>
                                  <p:childTnLst>
                                    <p:set>
                                      <p:cBhvr>
                                        <p:cTn id="32" fill="hold"/>
                                        <p:tgtEl>
                                          <p:spTgt spid="200"/>
                                        </p:tgtEl>
                                        <p:attrNameLst>
                                          <p:attrName>style.visibility</p:attrName>
                                        </p:attrNameLst>
                                      </p:cBhvr>
                                      <p:to>
                                        <p:strVal val="visible"/>
                                      </p:to>
                                    </p:set>
                                    <p:animEffect transition="in" filter="wipe(up)">
                                      <p:cBhvr>
                                        <p:cTn id="33" dur="500"/>
                                        <p:tgtEl>
                                          <p:spTgt spid="20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iterate>
                                    <p:tmAbs val="0"/>
                                  </p:iterate>
                                  <p:childTnLst>
                                    <p:set>
                                      <p:cBhvr>
                                        <p:cTn id="37" fill="hold"/>
                                        <p:tgtEl>
                                          <p:spTgt spid="201"/>
                                        </p:tgtEl>
                                        <p:attrNameLst>
                                          <p:attrName>style.visibility</p:attrName>
                                        </p:attrNameLst>
                                      </p:cBhvr>
                                      <p:to>
                                        <p:strVal val="visible"/>
                                      </p:to>
                                    </p:set>
                                    <p:animEffect transition="in" filter="wipe(left)">
                                      <p:cBhvr>
                                        <p:cTn id="38" dur="500"/>
                                        <p:tgtEl>
                                          <p:spTgt spid="201"/>
                                        </p:tgtEl>
                                      </p:cBhvr>
                                    </p:animEffect>
                                  </p:childTnLst>
                                </p:cTn>
                              </p:par>
                            </p:childTnLst>
                          </p:cTn>
                        </p:par>
                        <p:par>
                          <p:cTn id="39" fill="hold">
                            <p:stCondLst>
                              <p:cond delay="500"/>
                            </p:stCondLst>
                            <p:childTnLst>
                              <p:par>
                                <p:cTn id="40" presetID="22" presetClass="entr" presetSubtype="8" fill="hold" grpId="0" nodeType="afterEffect">
                                  <p:stCondLst>
                                    <p:cond delay="0"/>
                                  </p:stCondLst>
                                  <p:iterate>
                                    <p:tmAbs val="0"/>
                                  </p:iterate>
                                  <p:childTnLst>
                                    <p:set>
                                      <p:cBhvr>
                                        <p:cTn id="41" fill="hold"/>
                                        <p:tgtEl>
                                          <p:spTgt spid="195"/>
                                        </p:tgtEl>
                                        <p:attrNameLst>
                                          <p:attrName>style.visibility</p:attrName>
                                        </p:attrNameLst>
                                      </p:cBhvr>
                                      <p:to>
                                        <p:strVal val="visible"/>
                                      </p:to>
                                    </p:set>
                                    <p:animEffect transition="in" filter="wipe(left)">
                                      <p:cBhvr>
                                        <p:cTn id="42" dur="500"/>
                                        <p:tgtEl>
                                          <p:spTgt spid="195"/>
                                        </p:tgtEl>
                                      </p:cBhvr>
                                    </p:animEffect>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iterate>
                                    <p:tmAbs val="0"/>
                                  </p:iterate>
                                  <p:childTnLst>
                                    <p:set>
                                      <p:cBhvr>
                                        <p:cTn id="46" fill="hold"/>
                                        <p:tgtEl>
                                          <p:spTgt spid="202"/>
                                        </p:tgtEl>
                                        <p:attrNameLst>
                                          <p:attrName>style.visibility</p:attrName>
                                        </p:attrNameLst>
                                      </p:cBhvr>
                                      <p:to>
                                        <p:strVal val="visible"/>
                                      </p:to>
                                    </p:set>
                                    <p:anim calcmode="lin" valueType="num">
                                      <p:cBhvr>
                                        <p:cTn id="47" dur="500" fill="hold"/>
                                        <p:tgtEl>
                                          <p:spTgt spid="202"/>
                                        </p:tgtEl>
                                        <p:attrNameLst>
                                          <p:attrName>ppt_w</p:attrName>
                                        </p:attrNameLst>
                                      </p:cBhvr>
                                      <p:tavLst>
                                        <p:tav tm="0">
                                          <p:val>
                                            <p:fltVal val="0"/>
                                          </p:val>
                                        </p:tav>
                                        <p:tav tm="100000">
                                          <p:val>
                                            <p:strVal val="#ppt_w"/>
                                          </p:val>
                                        </p:tav>
                                      </p:tavLst>
                                    </p:anim>
                                    <p:anim calcmode="lin" valueType="num">
                                      <p:cBhvr>
                                        <p:cTn id="48" dur="500" fill="hold"/>
                                        <p:tgtEl>
                                          <p:spTgt spid="20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bldLvl="5" animBg="1" advAuto="0"/>
      <p:bldP spid="195" grpId="0" animBg="1" advAuto="0"/>
      <p:bldP spid="200" grpId="0" animBg="1" advAuto="0"/>
      <p:bldP spid="201" grpId="0" animBg="1" advAuto="0"/>
      <p:bldP spid="202"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Load Factor"/>
          <p:cNvSpPr txBox="1">
            <a:spLocks noGrp="1"/>
          </p:cNvSpPr>
          <p:nvPr>
            <p:ph type="title"/>
          </p:nvPr>
        </p:nvSpPr>
        <p:spPr>
          <a:prstGeom prst="rect">
            <a:avLst/>
          </a:prstGeom>
        </p:spPr>
        <p:txBody>
          <a:bodyPr/>
          <a:lstStyle/>
          <a:p>
            <a:r>
              <a:t>Load Factor</a:t>
            </a:r>
          </a:p>
        </p:txBody>
      </p:sp>
      <p:sp>
        <p:nvSpPr>
          <p:cNvPr id="207" name="Cost of Separate Chaining…"/>
          <p:cNvSpPr txBox="1">
            <a:spLocks noGrp="1"/>
          </p:cNvSpPr>
          <p:nvPr>
            <p:ph type="body" idx="1"/>
          </p:nvPr>
        </p:nvSpPr>
        <p:spPr>
          <a:xfrm>
            <a:off x="127000" y="1562100"/>
            <a:ext cx="8940800" cy="7480300"/>
          </a:xfrm>
          <a:prstGeom prst="rect">
            <a:avLst/>
          </a:prstGeom>
        </p:spPr>
        <p:txBody>
          <a:bodyPr/>
          <a:lstStyle/>
          <a:p>
            <a:pPr>
              <a:buBlip>
                <a:blip r:embed="rId3"/>
              </a:buBlip>
            </a:pPr>
            <a:r>
              <a:t>Cost of Separate Chaining</a:t>
            </a:r>
          </a:p>
          <a:p>
            <a:pPr lvl="1">
              <a:buBlip>
                <a:blip r:embed="rId3"/>
              </a:buBlip>
            </a:pPr>
            <a:r>
              <a:t>Number of chains is size of hash table</a:t>
            </a:r>
          </a:p>
          <a:p>
            <a:pPr lvl="1">
              <a:buBlip>
                <a:blip r:embed="rId3"/>
              </a:buBlip>
            </a:pPr>
            <a:r>
              <a:t>Operations need to search a chain with average length λ</a:t>
            </a:r>
          </a:p>
          <a:p>
            <a:pPr lvl="1">
              <a:buBlip>
                <a:blip r:embed="rId3"/>
              </a:buBlip>
            </a:pPr>
            <a:r>
              <a:t>Unsuccessful Searches</a:t>
            </a:r>
          </a:p>
          <a:p>
            <a:pPr lvl="2">
              <a:buBlip>
                <a:blip r:embed="rId3"/>
              </a:buBlip>
            </a:pPr>
            <a:r>
              <a:t>Empty Chain → O(1)</a:t>
            </a:r>
          </a:p>
          <a:p>
            <a:pPr lvl="2">
              <a:buBlip>
                <a:blip r:embed="rId3"/>
              </a:buBlip>
            </a:pPr>
            <a:r>
              <a:t>Non-empty Chain  → λ </a:t>
            </a:r>
          </a:p>
          <a:p>
            <a:pPr lvl="3">
              <a:buBlip>
                <a:blip r:embed="rId3"/>
              </a:buBlip>
            </a:pPr>
            <a:r>
              <a:t>must search entire chain</a:t>
            </a:r>
          </a:p>
          <a:p>
            <a:pPr lvl="1">
              <a:buBlip>
                <a:blip r:embed="rId3"/>
              </a:buBlip>
            </a:pPr>
            <a:r>
              <a:t>Successful Searches</a:t>
            </a:r>
          </a:p>
          <a:p>
            <a:pPr lvl="2">
              <a:buBlip>
                <a:blip r:embed="rId3"/>
              </a:buBlip>
            </a:pPr>
            <a:r>
              <a:t>Always a non-empty chain</a:t>
            </a:r>
          </a:p>
          <a:p>
            <a:pPr lvl="2">
              <a:buBlip>
                <a:blip r:embed="rId3"/>
              </a:buBlip>
            </a:pPr>
            <a:r>
              <a:t>Must look at 1 + λ/2 entries on average</a:t>
            </a:r>
          </a:p>
        </p:txBody>
      </p:sp>
      <p:pic>
        <p:nvPicPr>
          <p:cNvPr id="208" name="droppedImage.pdf" descr="droppedImage.pdf"/>
          <p:cNvPicPr>
            <a:picLocks/>
          </p:cNvPicPr>
          <p:nvPr/>
        </p:nvPicPr>
        <p:blipFill>
          <a:blip r:embed="rId4"/>
          <a:stretch>
            <a:fillRect/>
          </a:stretch>
        </p:blipFill>
        <p:spPr>
          <a:xfrm>
            <a:off x="9950450" y="3933952"/>
            <a:ext cx="6286500" cy="4827768"/>
          </a:xfrm>
          <a:prstGeom prst="rect">
            <a:avLst/>
          </a:prstGeom>
        </p:spPr>
      </p:pic>
      <p:grpSp>
        <p:nvGrpSpPr>
          <p:cNvPr id="211" name="Group"/>
          <p:cNvGrpSpPr/>
          <p:nvPr/>
        </p:nvGrpSpPr>
        <p:grpSpPr>
          <a:xfrm>
            <a:off x="9921875" y="934843"/>
            <a:ext cx="5994414" cy="1232616"/>
            <a:chOff x="0" y="-69850"/>
            <a:chExt cx="5994413" cy="1232614"/>
          </a:xfrm>
        </p:grpSpPr>
        <p:pic>
          <p:nvPicPr>
            <p:cNvPr id="209" name="Rounded Rectangle Rounded rectangle" descr="Rounded Rectangle Rounded rectangle"/>
            <p:cNvPicPr>
              <a:picLocks/>
            </p:cNvPicPr>
            <p:nvPr/>
          </p:nvPicPr>
          <p:blipFill>
            <a:blip r:embed="rId5"/>
            <a:stretch>
              <a:fillRect/>
            </a:stretch>
          </p:blipFill>
          <p:spPr>
            <a:xfrm>
              <a:off x="233450" y="-69850"/>
              <a:ext cx="5559663" cy="1232615"/>
            </a:xfrm>
            <a:prstGeom prst="rect">
              <a:avLst/>
            </a:prstGeom>
            <a:effectLst>
              <a:outerShdw blurRad="266700" dir="2700000" rotWithShape="0">
                <a:srgbClr val="000000"/>
              </a:outerShdw>
            </a:effectLst>
          </p:spPr>
        </p:pic>
        <p:pic>
          <p:nvPicPr>
            <p:cNvPr id="210" name="image.png" descr="image.png"/>
            <p:cNvPicPr>
              <a:picLocks noChangeAspect="1"/>
            </p:cNvPicPr>
            <p:nvPr/>
          </p:nvPicPr>
          <p:blipFill>
            <a:blip r:embed="rId6"/>
            <a:stretch>
              <a:fillRect/>
            </a:stretch>
          </p:blipFill>
          <p:spPr>
            <a:xfrm>
              <a:off x="0" y="110409"/>
              <a:ext cx="5994414" cy="825264"/>
            </a:xfrm>
            <a:prstGeom prst="rect">
              <a:avLst/>
            </a:prstGeom>
            <a:ln w="12700" cap="flat">
              <a:noFill/>
              <a:miter lim="400000"/>
            </a:ln>
            <a:effectLst/>
          </p:spPr>
        </p:pic>
      </p:grpSp>
      <p:grpSp>
        <p:nvGrpSpPr>
          <p:cNvPr id="216" name="Group"/>
          <p:cNvGrpSpPr/>
          <p:nvPr/>
        </p:nvGrpSpPr>
        <p:grpSpPr>
          <a:xfrm>
            <a:off x="10680021" y="2232928"/>
            <a:ext cx="4808198" cy="1574060"/>
            <a:chOff x="-69850" y="-29431"/>
            <a:chExt cx="4808196" cy="1574058"/>
          </a:xfrm>
        </p:grpSpPr>
        <p:grpSp>
          <p:nvGrpSpPr>
            <p:cNvPr id="214" name="Group"/>
            <p:cNvGrpSpPr/>
            <p:nvPr/>
          </p:nvGrpSpPr>
          <p:grpSpPr>
            <a:xfrm>
              <a:off x="-69850" y="-29432"/>
              <a:ext cx="4808197" cy="1574059"/>
              <a:chOff x="-69850" y="-29431"/>
              <a:chExt cx="4808196" cy="1574058"/>
            </a:xfrm>
          </p:grpSpPr>
          <p:pic>
            <p:nvPicPr>
              <p:cNvPr id="212" name="Rounded Rectangle Rounded rectangle" descr="Rounded Rectangle Rounded rectangle"/>
              <p:cNvPicPr>
                <a:picLocks/>
              </p:cNvPicPr>
              <p:nvPr/>
            </p:nvPicPr>
            <p:blipFill>
              <a:blip r:embed="rId7"/>
              <a:stretch>
                <a:fillRect/>
              </a:stretch>
            </p:blipFill>
            <p:spPr>
              <a:xfrm>
                <a:off x="-69850" y="-29432"/>
                <a:ext cx="4808197" cy="1574059"/>
              </a:xfrm>
              <a:prstGeom prst="rect">
                <a:avLst/>
              </a:prstGeom>
              <a:effectLst>
                <a:outerShdw blurRad="266700" dir="2700000" rotWithShape="0">
                  <a:srgbClr val="000000"/>
                </a:outerShdw>
              </a:effectLst>
            </p:spPr>
          </p:pic>
          <p:sp>
            <p:nvSpPr>
              <p:cNvPr id="213" name="Average Number of Comparisons…"/>
              <p:cNvSpPr/>
              <p:nvPr/>
            </p:nvSpPr>
            <p:spPr>
              <a:xfrm>
                <a:off x="109943" y="0"/>
                <a:ext cx="4563654" cy="6985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2000" b="1">
                    <a:solidFill>
                      <a:srgbClr val="FFFFFF"/>
                    </a:solidFill>
                    <a:effectLst>
                      <a:outerShdw blurRad="63500" dir="2700000" rotWithShape="0">
                        <a:srgbClr val="000000"/>
                      </a:outerShdw>
                    </a:effectLst>
                    <a:latin typeface="+mn-lt"/>
                    <a:ea typeface="+mn-ea"/>
                    <a:cs typeface="+mn-cs"/>
                    <a:sym typeface="Optima"/>
                  </a:defRPr>
                </a:pPr>
                <a:r>
                  <a:t>Average Number of Comparisons </a:t>
                </a:r>
              </a:p>
              <a:p>
                <a:pPr>
                  <a:defRPr sz="2000" b="1">
                    <a:solidFill>
                      <a:srgbClr val="FFFFFF"/>
                    </a:solidFill>
                    <a:effectLst>
                      <a:outerShdw blurRad="63500" dir="2700000" rotWithShape="0">
                        <a:srgbClr val="000000"/>
                      </a:outerShdw>
                    </a:effectLst>
                    <a:latin typeface="+mn-lt"/>
                    <a:ea typeface="+mn-ea"/>
                    <a:cs typeface="+mn-cs"/>
                    <a:sym typeface="Optima"/>
                  </a:defRPr>
                </a:pPr>
                <a:r>
                  <a:t>To Search A Chain</a:t>
                </a:r>
              </a:p>
            </p:txBody>
          </p:sp>
        </p:grpSp>
        <p:pic>
          <p:nvPicPr>
            <p:cNvPr id="215" name="droppedImage.pdf" descr="droppedImage.pdf"/>
            <p:cNvPicPr>
              <a:picLocks noChangeAspect="1"/>
            </p:cNvPicPr>
            <p:nvPr/>
          </p:nvPicPr>
          <p:blipFill>
            <a:blip r:embed="rId8"/>
            <a:stretch>
              <a:fillRect/>
            </a:stretch>
          </p:blipFill>
          <p:spPr>
            <a:xfrm>
              <a:off x="169503" y="511761"/>
              <a:ext cx="4284820" cy="978631"/>
            </a:xfrm>
            <a:prstGeom prst="rect">
              <a:avLst/>
            </a:prstGeom>
            <a:ln w="12700" cap="flat">
              <a:noFill/>
              <a:miter lim="400000"/>
            </a:ln>
            <a:effectLst/>
          </p:spPr>
        </p:pic>
      </p:grpSp>
      <p:pic>
        <p:nvPicPr>
          <p:cNvPr id="217" name="The average performance of hashing with separate chaining does not degrade significantly as the load factor λ increases.…  The average performance of hashing with separate chaining does not degrade significantly as the load factor λ increases. To maintai" descr="The average performance of hashing with separate chaining does not degrade significantly as the load factor λ increases.…  The average performance of hashing with separate chaining does not degrade significantly as the load factor λ increases. To maintain reasonable efficiency, you should keep λ &lt; 1."/>
          <p:cNvPicPr>
            <a:picLocks/>
          </p:cNvPicPr>
          <p:nvPr/>
        </p:nvPicPr>
        <p:blipFill>
          <a:blip r:embed="rId9"/>
          <a:stretch>
            <a:fillRect/>
          </a:stretch>
        </p:blipFill>
        <p:spPr>
          <a:xfrm>
            <a:off x="5524500" y="4121150"/>
            <a:ext cx="4305300" cy="3581400"/>
          </a:xfrm>
          <a:prstGeom prst="rect">
            <a:avLst/>
          </a:prstGeom>
          <a:effectLst>
            <a:outerShdw blurRad="266700" dir="2700000" rotWithShape="0">
              <a:srgbClr val="000000"/>
            </a:outerShdw>
          </a:effectLst>
        </p:spPr>
      </p:pic>
      <p:sp>
        <p:nvSpPr>
          <p:cNvPr id="218" name="Rounded Rectangle"/>
          <p:cNvSpPr/>
          <p:nvPr/>
        </p:nvSpPr>
        <p:spPr>
          <a:xfrm>
            <a:off x="10198100" y="4622800"/>
            <a:ext cx="5715000" cy="3937000"/>
          </a:xfrm>
          <a:prstGeom prst="roundRect">
            <a:avLst>
              <a:gd name="adj" fmla="val 4839"/>
            </a:avLst>
          </a:prstGeom>
          <a:ln w="50800">
            <a:solidFill>
              <a:srgbClr val="FFFB00"/>
            </a:solidFill>
            <a:miter lim="400000"/>
          </a:ln>
          <a:effectLst>
            <a:outerShdw blurRad="152400" dir="1980000" rotWithShape="0">
              <a:srgbClr val="000000">
                <a:alpha val="82000"/>
              </a:srgbClr>
            </a:outerShdw>
          </a:effectLst>
        </p:spPr>
        <p:txBody>
          <a:bodyPr lIns="50800" tIns="50800" rIns="50800" bIns="50800" anchor="ctr"/>
          <a:lstStyle/>
          <a:p>
            <a:pPr>
              <a:defRPr sz="3200" cap="all">
                <a:solidFill>
                  <a:srgbClr val="FFFFFF"/>
                </a:solidFill>
                <a:effectLst>
                  <a:outerShdw blurRad="38100" dist="12700" dir="5400000" rotWithShape="0">
                    <a:srgbClr val="000000">
                      <a:alpha val="50000"/>
                    </a:srgbClr>
                  </a:outerShdw>
                </a:effectLst>
                <a:latin typeface="Bradley Hand ITC TT-Bold"/>
                <a:ea typeface="Bradley Hand ITC TT-Bold"/>
                <a:cs typeface="Bradley Hand ITC TT-Bold"/>
                <a:sym typeface="Bradley Hand ITC TT-Bold"/>
              </a:defRPr>
            </a:pPr>
            <a:endParaRPr/>
          </a:p>
        </p:txBody>
      </p:sp>
      <p:sp>
        <p:nvSpPr>
          <p:cNvPr id="219" name="Line"/>
          <p:cNvSpPr/>
          <p:nvPr/>
        </p:nvSpPr>
        <p:spPr>
          <a:xfrm flipV="1">
            <a:off x="13474819" y="3598311"/>
            <a:ext cx="1" cy="606331"/>
          </a:xfrm>
          <a:prstGeom prst="line">
            <a:avLst/>
          </a:prstGeom>
          <a:ln w="76200">
            <a:solidFill>
              <a:srgbClr val="941100"/>
            </a:solidFill>
            <a:miter lim="400000"/>
            <a:headEnd type="stealth"/>
          </a:ln>
          <a:effectLst>
            <a:outerShdw blurRad="101600" dist="76200" dir="3060000" rotWithShape="0">
              <a:srgbClr val="000000">
                <a:alpha val="45000"/>
              </a:srgbClr>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207">
                                            <p:bg/>
                                          </p:spTgt>
                                        </p:tgtEl>
                                        <p:attrNameLst>
                                          <p:attrName>style.visibility</p:attrName>
                                        </p:attrNameLst>
                                      </p:cBhvr>
                                      <p:to>
                                        <p:strVal val="visible"/>
                                      </p:to>
                                    </p:set>
                                    <p:animEffect transition="in" filter="fade">
                                      <p:cBhvr>
                                        <p:cTn id="7" dur="500"/>
                                        <p:tgtEl>
                                          <p:spTgt spid="207">
                                            <p:bg/>
                                          </p:spTgt>
                                        </p:tgtEl>
                                      </p:cBhvr>
                                    </p:animEffect>
                                  </p:childTnLst>
                                </p:cTn>
                              </p:par>
                              <p:par>
                                <p:cTn id="8" presetID="10" presetClass="entr" presetSubtype="0" fill="hold" grpId="0" nodeType="withEffect">
                                  <p:stCondLst>
                                    <p:cond delay="0"/>
                                  </p:stCondLst>
                                  <p:iterate>
                                    <p:tmAbs val="0"/>
                                  </p:iterate>
                                  <p:childTnLst>
                                    <p:set>
                                      <p:cBhvr>
                                        <p:cTn id="9" fill="hold"/>
                                        <p:tgtEl>
                                          <p:spTgt spid="207">
                                            <p:txEl>
                                              <p:pRg st="0" end="0"/>
                                            </p:txEl>
                                          </p:spTgt>
                                        </p:tgtEl>
                                        <p:attrNameLst>
                                          <p:attrName>style.visibility</p:attrName>
                                        </p:attrNameLst>
                                      </p:cBhvr>
                                      <p:to>
                                        <p:strVal val="visible"/>
                                      </p:to>
                                    </p:set>
                                    <p:animEffect transition="in" filter="fade">
                                      <p:cBhvr>
                                        <p:cTn id="10" dur="500"/>
                                        <p:tgtEl>
                                          <p:spTgt spid="207">
                                            <p:txEl>
                                              <p:pRg st="0" end="0"/>
                                            </p:txEl>
                                          </p:spTgt>
                                        </p:tgtEl>
                                      </p:cBhvr>
                                    </p:animEffect>
                                  </p:childTnLst>
                                </p:cTn>
                              </p:par>
                            </p:childTnLst>
                          </p:cTn>
                        </p:par>
                        <p:par>
                          <p:cTn id="11" fill="hold">
                            <p:stCondLst>
                              <p:cond delay="500"/>
                            </p:stCondLst>
                            <p:childTnLst>
                              <p:par>
                                <p:cTn id="12" presetID="10" presetClass="entr" fill="hold" grpId="0" nodeType="afterEffect">
                                  <p:stCondLst>
                                    <p:cond delay="0"/>
                                  </p:stCondLst>
                                  <p:iterate>
                                    <p:tmAbs val="0"/>
                                  </p:iterate>
                                  <p:childTnLst>
                                    <p:set>
                                      <p:cBhvr>
                                        <p:cTn id="13" fill="hold"/>
                                        <p:tgtEl>
                                          <p:spTgt spid="207">
                                            <p:txEl>
                                              <p:pRg st="1" end="1"/>
                                            </p:txEl>
                                          </p:spTgt>
                                        </p:tgtEl>
                                        <p:attrNameLst>
                                          <p:attrName>style.visibility</p:attrName>
                                        </p:attrNameLst>
                                      </p:cBhvr>
                                      <p:to>
                                        <p:strVal val="visible"/>
                                      </p:to>
                                    </p:set>
                                    <p:animEffect transition="in" filter="fade">
                                      <p:cBhvr>
                                        <p:cTn id="14" dur="500"/>
                                        <p:tgtEl>
                                          <p:spTgt spid="20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iterate>
                                    <p:tmAbs val="0"/>
                                  </p:iterate>
                                  <p:childTnLst>
                                    <p:set>
                                      <p:cBhvr>
                                        <p:cTn id="18" fill="hold"/>
                                        <p:tgtEl>
                                          <p:spTgt spid="211"/>
                                        </p:tgtEl>
                                        <p:attrNameLst>
                                          <p:attrName>style.visibility</p:attrName>
                                        </p:attrNameLst>
                                      </p:cBhvr>
                                      <p:to>
                                        <p:strVal val="visible"/>
                                      </p:to>
                                    </p:set>
                                    <p:animEffect transition="in" filter="wipe(left)">
                                      <p:cBhvr>
                                        <p:cTn id="19" dur="500"/>
                                        <p:tgtEl>
                                          <p:spTgt spid="2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fill="hold" grpId="0" nodeType="clickEffect">
                                  <p:stCondLst>
                                    <p:cond delay="0"/>
                                  </p:stCondLst>
                                  <p:iterate>
                                    <p:tmAbs val="0"/>
                                  </p:iterate>
                                  <p:childTnLst>
                                    <p:set>
                                      <p:cBhvr>
                                        <p:cTn id="23" fill="hold"/>
                                        <p:tgtEl>
                                          <p:spTgt spid="207">
                                            <p:txEl>
                                              <p:pRg st="2" end="2"/>
                                            </p:txEl>
                                          </p:spTgt>
                                        </p:tgtEl>
                                        <p:attrNameLst>
                                          <p:attrName>style.visibility</p:attrName>
                                        </p:attrNameLst>
                                      </p:cBhvr>
                                      <p:to>
                                        <p:strVal val="visible"/>
                                      </p:to>
                                    </p:set>
                                    <p:animEffect transition="in" filter="fade">
                                      <p:cBhvr>
                                        <p:cTn id="24" dur="500"/>
                                        <p:tgtEl>
                                          <p:spTgt spid="207">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fill="hold" grpId="0" nodeType="clickEffect">
                                  <p:stCondLst>
                                    <p:cond delay="0"/>
                                  </p:stCondLst>
                                  <p:iterate>
                                    <p:tmAbs val="0"/>
                                  </p:iterate>
                                  <p:childTnLst>
                                    <p:set>
                                      <p:cBhvr>
                                        <p:cTn id="28" fill="hold"/>
                                        <p:tgtEl>
                                          <p:spTgt spid="207">
                                            <p:txEl>
                                              <p:pRg st="3" end="3"/>
                                            </p:txEl>
                                          </p:spTgt>
                                        </p:tgtEl>
                                        <p:attrNameLst>
                                          <p:attrName>style.visibility</p:attrName>
                                        </p:attrNameLst>
                                      </p:cBhvr>
                                      <p:to>
                                        <p:strVal val="visible"/>
                                      </p:to>
                                    </p:set>
                                    <p:animEffect transition="in" filter="fade">
                                      <p:cBhvr>
                                        <p:cTn id="29" dur="500"/>
                                        <p:tgtEl>
                                          <p:spTgt spid="207">
                                            <p:txEl>
                                              <p:pRg st="3" end="3"/>
                                            </p:txEl>
                                          </p:spTgt>
                                        </p:tgtEl>
                                      </p:cBhvr>
                                    </p:animEffect>
                                  </p:childTnLst>
                                </p:cTn>
                              </p:par>
                            </p:childTnLst>
                          </p:cTn>
                        </p:par>
                        <p:par>
                          <p:cTn id="30" fill="hold">
                            <p:stCondLst>
                              <p:cond delay="500"/>
                            </p:stCondLst>
                            <p:childTnLst>
                              <p:par>
                                <p:cTn id="31" presetID="10" presetClass="entr" fill="hold" grpId="0" nodeType="afterEffect">
                                  <p:stCondLst>
                                    <p:cond delay="0"/>
                                  </p:stCondLst>
                                  <p:iterate>
                                    <p:tmAbs val="0"/>
                                  </p:iterate>
                                  <p:childTnLst>
                                    <p:set>
                                      <p:cBhvr>
                                        <p:cTn id="32" fill="hold"/>
                                        <p:tgtEl>
                                          <p:spTgt spid="207">
                                            <p:txEl>
                                              <p:pRg st="4" end="4"/>
                                            </p:txEl>
                                          </p:spTgt>
                                        </p:tgtEl>
                                        <p:attrNameLst>
                                          <p:attrName>style.visibility</p:attrName>
                                        </p:attrNameLst>
                                      </p:cBhvr>
                                      <p:to>
                                        <p:strVal val="visible"/>
                                      </p:to>
                                    </p:set>
                                    <p:animEffect transition="in" filter="fade">
                                      <p:cBhvr>
                                        <p:cTn id="33" dur="500"/>
                                        <p:tgtEl>
                                          <p:spTgt spid="207">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fill="hold" grpId="0" nodeType="clickEffect">
                                  <p:stCondLst>
                                    <p:cond delay="0"/>
                                  </p:stCondLst>
                                  <p:iterate>
                                    <p:tmAbs val="0"/>
                                  </p:iterate>
                                  <p:childTnLst>
                                    <p:set>
                                      <p:cBhvr>
                                        <p:cTn id="37" fill="hold"/>
                                        <p:tgtEl>
                                          <p:spTgt spid="207">
                                            <p:txEl>
                                              <p:pRg st="5" end="5"/>
                                            </p:txEl>
                                          </p:spTgt>
                                        </p:tgtEl>
                                        <p:attrNameLst>
                                          <p:attrName>style.visibility</p:attrName>
                                        </p:attrNameLst>
                                      </p:cBhvr>
                                      <p:to>
                                        <p:strVal val="visible"/>
                                      </p:to>
                                    </p:set>
                                    <p:animEffect transition="in" filter="fade">
                                      <p:cBhvr>
                                        <p:cTn id="38" dur="500"/>
                                        <p:tgtEl>
                                          <p:spTgt spid="207">
                                            <p:txEl>
                                              <p:pRg st="5" end="5"/>
                                            </p:txEl>
                                          </p:spTgt>
                                        </p:tgtEl>
                                      </p:cBhvr>
                                    </p:animEffect>
                                  </p:childTnLst>
                                </p:cTn>
                              </p:par>
                            </p:childTnLst>
                          </p:cTn>
                        </p:par>
                        <p:par>
                          <p:cTn id="39" fill="hold">
                            <p:stCondLst>
                              <p:cond delay="500"/>
                            </p:stCondLst>
                            <p:childTnLst>
                              <p:par>
                                <p:cTn id="40" presetID="10" presetClass="entr" fill="hold" grpId="0" nodeType="afterEffect">
                                  <p:stCondLst>
                                    <p:cond delay="0"/>
                                  </p:stCondLst>
                                  <p:iterate>
                                    <p:tmAbs val="0"/>
                                  </p:iterate>
                                  <p:childTnLst>
                                    <p:set>
                                      <p:cBhvr>
                                        <p:cTn id="41" fill="hold"/>
                                        <p:tgtEl>
                                          <p:spTgt spid="207">
                                            <p:txEl>
                                              <p:pRg st="6" end="6"/>
                                            </p:txEl>
                                          </p:spTgt>
                                        </p:tgtEl>
                                        <p:attrNameLst>
                                          <p:attrName>style.visibility</p:attrName>
                                        </p:attrNameLst>
                                      </p:cBhvr>
                                      <p:to>
                                        <p:strVal val="visible"/>
                                      </p:to>
                                    </p:set>
                                    <p:animEffect transition="in" filter="fade">
                                      <p:cBhvr>
                                        <p:cTn id="42" dur="500"/>
                                        <p:tgtEl>
                                          <p:spTgt spid="207">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fill="hold" grpId="0" nodeType="clickEffect">
                                  <p:stCondLst>
                                    <p:cond delay="0"/>
                                  </p:stCondLst>
                                  <p:iterate>
                                    <p:tmAbs val="0"/>
                                  </p:iterate>
                                  <p:childTnLst>
                                    <p:set>
                                      <p:cBhvr>
                                        <p:cTn id="46" fill="hold"/>
                                        <p:tgtEl>
                                          <p:spTgt spid="207">
                                            <p:txEl>
                                              <p:pRg st="7" end="7"/>
                                            </p:txEl>
                                          </p:spTgt>
                                        </p:tgtEl>
                                        <p:attrNameLst>
                                          <p:attrName>style.visibility</p:attrName>
                                        </p:attrNameLst>
                                      </p:cBhvr>
                                      <p:to>
                                        <p:strVal val="visible"/>
                                      </p:to>
                                    </p:set>
                                    <p:animEffect transition="in" filter="fade">
                                      <p:cBhvr>
                                        <p:cTn id="47" dur="500"/>
                                        <p:tgtEl>
                                          <p:spTgt spid="207">
                                            <p:txEl>
                                              <p:pRg st="7" end="7"/>
                                            </p:txEl>
                                          </p:spTgt>
                                        </p:tgtEl>
                                      </p:cBhvr>
                                    </p:animEffect>
                                  </p:childTnLst>
                                </p:cTn>
                              </p:par>
                            </p:childTnLst>
                          </p:cTn>
                        </p:par>
                        <p:par>
                          <p:cTn id="48" fill="hold">
                            <p:stCondLst>
                              <p:cond delay="500"/>
                            </p:stCondLst>
                            <p:childTnLst>
                              <p:par>
                                <p:cTn id="49" presetID="10" presetClass="entr" fill="hold" grpId="0" nodeType="afterEffect">
                                  <p:stCondLst>
                                    <p:cond delay="0"/>
                                  </p:stCondLst>
                                  <p:iterate>
                                    <p:tmAbs val="0"/>
                                  </p:iterate>
                                  <p:childTnLst>
                                    <p:set>
                                      <p:cBhvr>
                                        <p:cTn id="50" fill="hold"/>
                                        <p:tgtEl>
                                          <p:spTgt spid="207">
                                            <p:txEl>
                                              <p:pRg st="8" end="8"/>
                                            </p:txEl>
                                          </p:spTgt>
                                        </p:tgtEl>
                                        <p:attrNameLst>
                                          <p:attrName>style.visibility</p:attrName>
                                        </p:attrNameLst>
                                      </p:cBhvr>
                                      <p:to>
                                        <p:strVal val="visible"/>
                                      </p:to>
                                    </p:set>
                                    <p:animEffect transition="in" filter="fade">
                                      <p:cBhvr>
                                        <p:cTn id="51" dur="500"/>
                                        <p:tgtEl>
                                          <p:spTgt spid="207">
                                            <p:txEl>
                                              <p:pRg st="8" end="8"/>
                                            </p:txEl>
                                          </p:spTgt>
                                        </p:tgtEl>
                                      </p:cBhvr>
                                    </p:animEffect>
                                  </p:childTnLst>
                                </p:cTn>
                              </p:par>
                            </p:childTnLst>
                          </p:cTn>
                        </p:par>
                        <p:par>
                          <p:cTn id="52" fill="hold">
                            <p:stCondLst>
                              <p:cond delay="1000"/>
                            </p:stCondLst>
                            <p:childTnLst>
                              <p:par>
                                <p:cTn id="53" presetID="10" presetClass="entr" fill="hold" grpId="0" nodeType="afterEffect">
                                  <p:stCondLst>
                                    <p:cond delay="0"/>
                                  </p:stCondLst>
                                  <p:iterate>
                                    <p:tmAbs val="0"/>
                                  </p:iterate>
                                  <p:childTnLst>
                                    <p:set>
                                      <p:cBhvr>
                                        <p:cTn id="54" fill="hold"/>
                                        <p:tgtEl>
                                          <p:spTgt spid="207">
                                            <p:txEl>
                                              <p:pRg st="9" end="9"/>
                                            </p:txEl>
                                          </p:spTgt>
                                        </p:tgtEl>
                                        <p:attrNameLst>
                                          <p:attrName>style.visibility</p:attrName>
                                        </p:attrNameLst>
                                      </p:cBhvr>
                                      <p:to>
                                        <p:strVal val="visible"/>
                                      </p:to>
                                    </p:set>
                                    <p:animEffect transition="in" filter="fade">
                                      <p:cBhvr>
                                        <p:cTn id="55" dur="500"/>
                                        <p:tgtEl>
                                          <p:spTgt spid="207">
                                            <p:txEl>
                                              <p:pRg st="9" end="9"/>
                                            </p:txEl>
                                          </p:spTgt>
                                        </p:tgtEl>
                                      </p:cBhvr>
                                    </p:animEffect>
                                  </p:childTnLst>
                                </p:cTn>
                              </p:par>
                            </p:childTnLst>
                          </p:cTn>
                        </p:par>
                        <p:par>
                          <p:cTn id="56" fill="hold">
                            <p:stCondLst>
                              <p:cond delay="1500"/>
                            </p:stCondLst>
                            <p:childTnLst>
                              <p:par>
                                <p:cTn id="57" presetID="22" presetClass="entr" presetSubtype="1" fill="hold" grpId="0" nodeType="afterEffect">
                                  <p:stCondLst>
                                    <p:cond delay="0"/>
                                  </p:stCondLst>
                                  <p:iterate>
                                    <p:tmAbs val="0"/>
                                  </p:iterate>
                                  <p:childTnLst>
                                    <p:set>
                                      <p:cBhvr>
                                        <p:cTn id="58" fill="hold"/>
                                        <p:tgtEl>
                                          <p:spTgt spid="216"/>
                                        </p:tgtEl>
                                        <p:attrNameLst>
                                          <p:attrName>style.visibility</p:attrName>
                                        </p:attrNameLst>
                                      </p:cBhvr>
                                      <p:to>
                                        <p:strVal val="visible"/>
                                      </p:to>
                                    </p:set>
                                    <p:animEffect transition="in" filter="wipe(up)">
                                      <p:cBhvr>
                                        <p:cTn id="59" dur="500"/>
                                        <p:tgtEl>
                                          <p:spTgt spid="21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iterate>
                                    <p:tmAbs val="0"/>
                                  </p:iterate>
                                  <p:childTnLst>
                                    <p:set>
                                      <p:cBhvr>
                                        <p:cTn id="63" fill="hold"/>
                                        <p:tgtEl>
                                          <p:spTgt spid="219"/>
                                        </p:tgtEl>
                                        <p:attrNameLst>
                                          <p:attrName>style.visibility</p:attrName>
                                        </p:attrNameLst>
                                      </p:cBhvr>
                                      <p:to>
                                        <p:strVal val="visible"/>
                                      </p:to>
                                    </p:set>
                                    <p:animEffect transition="in" filter="wipe(up)">
                                      <p:cBhvr>
                                        <p:cTn id="64" dur="500"/>
                                        <p:tgtEl>
                                          <p:spTgt spid="219"/>
                                        </p:tgtEl>
                                      </p:cBhvr>
                                    </p:animEffect>
                                  </p:childTnLst>
                                </p:cTn>
                              </p:par>
                            </p:childTnLst>
                          </p:cTn>
                        </p:par>
                        <p:par>
                          <p:cTn id="65" fill="hold">
                            <p:stCondLst>
                              <p:cond delay="500"/>
                            </p:stCondLst>
                            <p:childTnLst>
                              <p:par>
                                <p:cTn id="66" presetID="22" presetClass="entr" presetSubtype="1" fill="hold" grpId="0" nodeType="afterEffect">
                                  <p:stCondLst>
                                    <p:cond delay="0"/>
                                  </p:stCondLst>
                                  <p:iterate>
                                    <p:tmAbs val="0"/>
                                  </p:iterate>
                                  <p:childTnLst>
                                    <p:set>
                                      <p:cBhvr>
                                        <p:cTn id="67" fill="hold"/>
                                        <p:tgtEl>
                                          <p:spTgt spid="208"/>
                                        </p:tgtEl>
                                        <p:attrNameLst>
                                          <p:attrName>style.visibility</p:attrName>
                                        </p:attrNameLst>
                                      </p:cBhvr>
                                      <p:to>
                                        <p:strVal val="visible"/>
                                      </p:to>
                                    </p:set>
                                    <p:animEffect transition="in" filter="wipe(up)">
                                      <p:cBhvr>
                                        <p:cTn id="68" dur="750"/>
                                        <p:tgtEl>
                                          <p:spTgt spid="208"/>
                                        </p:tgtEl>
                                      </p:cBhvr>
                                    </p:animEffect>
                                  </p:childTnLst>
                                </p:cTn>
                              </p:par>
                            </p:childTnLst>
                          </p:cTn>
                        </p:par>
                      </p:childTnLst>
                    </p:cTn>
                  </p:par>
                  <p:par>
                    <p:cTn id="69" fill="hold">
                      <p:stCondLst>
                        <p:cond delay="indefinite"/>
                      </p:stCondLst>
                      <p:childTnLst>
                        <p:par>
                          <p:cTn id="70" fill="hold">
                            <p:stCondLst>
                              <p:cond delay="0"/>
                            </p:stCondLst>
                            <p:childTnLst>
                              <p:par>
                                <p:cTn id="71" presetID="23" presetClass="entr" presetSubtype="16" fill="hold" grpId="0" nodeType="clickEffect">
                                  <p:stCondLst>
                                    <p:cond delay="0"/>
                                  </p:stCondLst>
                                  <p:iterate>
                                    <p:tmAbs val="0"/>
                                  </p:iterate>
                                  <p:childTnLst>
                                    <p:set>
                                      <p:cBhvr>
                                        <p:cTn id="72" fill="hold"/>
                                        <p:tgtEl>
                                          <p:spTgt spid="217"/>
                                        </p:tgtEl>
                                        <p:attrNameLst>
                                          <p:attrName>style.visibility</p:attrName>
                                        </p:attrNameLst>
                                      </p:cBhvr>
                                      <p:to>
                                        <p:strVal val="visible"/>
                                      </p:to>
                                    </p:set>
                                    <p:anim calcmode="lin" valueType="num">
                                      <p:cBhvr>
                                        <p:cTn id="73" dur="500" fill="hold"/>
                                        <p:tgtEl>
                                          <p:spTgt spid="217"/>
                                        </p:tgtEl>
                                        <p:attrNameLst>
                                          <p:attrName>ppt_w</p:attrName>
                                        </p:attrNameLst>
                                      </p:cBhvr>
                                      <p:tavLst>
                                        <p:tav tm="0">
                                          <p:val>
                                            <p:fltVal val="0"/>
                                          </p:val>
                                        </p:tav>
                                        <p:tav tm="100000">
                                          <p:val>
                                            <p:strVal val="#ppt_w"/>
                                          </p:val>
                                        </p:tav>
                                      </p:tavLst>
                                    </p:anim>
                                    <p:anim calcmode="lin" valueType="num">
                                      <p:cBhvr>
                                        <p:cTn id="74" dur="500" fill="hold"/>
                                        <p:tgtEl>
                                          <p:spTgt spid="217"/>
                                        </p:tgtEl>
                                        <p:attrNameLst>
                                          <p:attrName>ppt_h</p:attrName>
                                        </p:attrNameLst>
                                      </p:cBhvr>
                                      <p:tavLst>
                                        <p:tav tm="0">
                                          <p:val>
                                            <p:fltVal val="0"/>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fill="hold" grpId="0" nodeType="clickEffect">
                                  <p:stCondLst>
                                    <p:cond delay="0"/>
                                  </p:stCondLst>
                                  <p:iterate>
                                    <p:tmAbs val="0"/>
                                  </p:iterate>
                                  <p:childTnLst>
                                    <p:set>
                                      <p:cBhvr>
                                        <p:cTn id="78" fill="hold"/>
                                        <p:tgtEl>
                                          <p:spTgt spid="218"/>
                                        </p:tgtEl>
                                        <p:attrNameLst>
                                          <p:attrName>style.visibility</p:attrName>
                                        </p:attrNameLst>
                                      </p:cBhvr>
                                      <p:to>
                                        <p:strVal val="visible"/>
                                      </p:to>
                                    </p:set>
                                    <p:animEffect transition="in" filter="fade">
                                      <p:cBhvr>
                                        <p:cTn id="79"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build="p" bldLvl="5" animBg="1" advAuto="0"/>
      <p:bldP spid="208" grpId="0" animBg="1" advAuto="0"/>
      <p:bldP spid="211" grpId="0" animBg="1" advAuto="0"/>
      <p:bldP spid="216" grpId="0" animBg="1" advAuto="0"/>
      <p:bldP spid="217" grpId="0" animBg="1" advAuto="0"/>
      <p:bldP spid="218" grpId="0" animBg="1" advAuto="0"/>
      <p:bldP spid="219"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Efficiency of Hashing"/>
          <p:cNvSpPr txBox="1">
            <a:spLocks noGrp="1"/>
          </p:cNvSpPr>
          <p:nvPr>
            <p:ph type="title"/>
          </p:nvPr>
        </p:nvSpPr>
        <p:spPr>
          <a:prstGeom prst="rect">
            <a:avLst/>
          </a:prstGeom>
        </p:spPr>
        <p:txBody>
          <a:bodyPr/>
          <a:lstStyle/>
          <a:p>
            <a:r>
              <a:t>Efficiency of Hashing</a:t>
            </a:r>
          </a:p>
        </p:txBody>
      </p:sp>
      <p:sp>
        <p:nvSpPr>
          <p:cNvPr id="224" name="Comparing Schemes for Collision Resolution…"/>
          <p:cNvSpPr txBox="1">
            <a:spLocks noGrp="1"/>
          </p:cNvSpPr>
          <p:nvPr>
            <p:ph type="body" sz="half" idx="1"/>
          </p:nvPr>
        </p:nvSpPr>
        <p:spPr>
          <a:xfrm>
            <a:off x="127000" y="1562100"/>
            <a:ext cx="9486900" cy="6032500"/>
          </a:xfrm>
          <a:prstGeom prst="rect">
            <a:avLst/>
          </a:prstGeom>
        </p:spPr>
        <p:txBody>
          <a:bodyPr/>
          <a:lstStyle/>
          <a:p>
            <a:pPr>
              <a:buBlip>
                <a:blip r:embed="rId3"/>
              </a:buBlip>
            </a:pPr>
            <a:r>
              <a:t>Comparing Schemes for Collision Resolution</a:t>
            </a:r>
          </a:p>
          <a:p>
            <a:pPr lvl="1">
              <a:buBlip>
                <a:blip r:embed="rId3"/>
              </a:buBlip>
            </a:pPr>
            <a:r>
              <a:t>Separate Chaining is more time</a:t>
            </a:r>
            <a:br/>
            <a:r>
              <a:t>efficient</a:t>
            </a:r>
          </a:p>
          <a:p>
            <a:pPr lvl="2">
              <a:buBlip>
                <a:blip r:embed="rId3"/>
              </a:buBlip>
            </a:pPr>
            <a:r>
              <a:t>but requires more memory</a:t>
            </a:r>
          </a:p>
          <a:p>
            <a:pPr lvl="1">
              <a:buBlip>
                <a:blip r:embed="rId3"/>
              </a:buBlip>
            </a:pPr>
            <a:r>
              <a:t>Hash table can be smaller </a:t>
            </a:r>
            <a:br/>
            <a:r>
              <a:t>for separate chaining</a:t>
            </a:r>
          </a:p>
          <a:p>
            <a:pPr lvl="1">
              <a:buBlip>
                <a:blip r:embed="rId3"/>
              </a:buBlip>
            </a:pPr>
            <a:r>
              <a:t>Open addressing is more likely </a:t>
            </a:r>
            <a:br/>
            <a:r>
              <a:t>to lead to </a:t>
            </a:r>
            <a:r>
              <a:rPr b="1" i="1"/>
              <a:t>rehashing</a:t>
            </a:r>
          </a:p>
          <a:p>
            <a:pPr lvl="2">
              <a:buBlip>
                <a:blip r:embed="rId3"/>
              </a:buBlip>
            </a:pPr>
            <a:r>
              <a:t>Alternative is to use a large hash table</a:t>
            </a:r>
          </a:p>
        </p:txBody>
      </p:sp>
      <p:grpSp>
        <p:nvGrpSpPr>
          <p:cNvPr id="235" name="Group"/>
          <p:cNvGrpSpPr/>
          <p:nvPr/>
        </p:nvGrpSpPr>
        <p:grpSpPr>
          <a:xfrm>
            <a:off x="7124700" y="1935225"/>
            <a:ext cx="9131314" cy="6847676"/>
            <a:chOff x="0" y="0"/>
            <a:chExt cx="9131313" cy="6847674"/>
          </a:xfrm>
        </p:grpSpPr>
        <p:grpSp>
          <p:nvGrpSpPr>
            <p:cNvPr id="232" name="Group"/>
            <p:cNvGrpSpPr/>
            <p:nvPr/>
          </p:nvGrpSpPr>
          <p:grpSpPr>
            <a:xfrm>
              <a:off x="0" y="452204"/>
              <a:ext cx="9131314" cy="6395471"/>
              <a:chOff x="0" y="0"/>
              <a:chExt cx="9131313" cy="6395469"/>
            </a:xfrm>
          </p:grpSpPr>
          <p:pic>
            <p:nvPicPr>
              <p:cNvPr id="225" name="droppedImage.pdf" descr="droppedImage.pdf"/>
              <p:cNvPicPr>
                <a:picLocks noChangeAspect="1"/>
              </p:cNvPicPr>
              <p:nvPr/>
            </p:nvPicPr>
            <p:blipFill>
              <a:blip r:embed="rId4"/>
              <a:srcRect l="2803" t="27319" r="1121" b="12695"/>
              <a:stretch>
                <a:fillRect/>
              </a:stretch>
            </p:blipFill>
            <p:spPr>
              <a:xfrm>
                <a:off x="0" y="0"/>
                <a:ext cx="9131314" cy="6395470"/>
              </a:xfrm>
              <a:prstGeom prst="rect">
                <a:avLst/>
              </a:prstGeom>
              <a:ln w="12700" cap="flat">
                <a:noFill/>
                <a:miter lim="400000"/>
              </a:ln>
              <a:effectLst/>
            </p:spPr>
          </p:pic>
          <p:sp>
            <p:nvSpPr>
              <p:cNvPr id="226" name="Line"/>
              <p:cNvSpPr/>
              <p:nvPr/>
            </p:nvSpPr>
            <p:spPr>
              <a:xfrm flipV="1">
                <a:off x="1136971" y="4997202"/>
                <a:ext cx="2510612" cy="151475"/>
              </a:xfrm>
              <a:prstGeom prst="line">
                <a:avLst/>
              </a:prstGeom>
              <a:noFill/>
              <a:ln w="63500" cap="flat">
                <a:solidFill>
                  <a:srgbClr val="9411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227" name="Line"/>
              <p:cNvSpPr/>
              <p:nvPr/>
            </p:nvSpPr>
            <p:spPr>
              <a:xfrm>
                <a:off x="1136971" y="4415996"/>
                <a:ext cx="2453615" cy="7291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0307" y="18627"/>
                      <a:pt x="12875" y="17715"/>
                    </a:cubicBezTo>
                    <a:cubicBezTo>
                      <a:pt x="19317" y="15424"/>
                      <a:pt x="21600" y="0"/>
                      <a:pt x="21600" y="0"/>
                    </a:cubicBezTo>
                  </a:path>
                </a:pathLst>
              </a:custGeom>
              <a:noFill/>
              <a:ln w="63500" cap="flat">
                <a:solidFill>
                  <a:srgbClr val="009051"/>
                </a:solidFill>
                <a:prstDash val="solid"/>
                <a:miter lim="400000"/>
              </a:ln>
              <a:effectLst/>
            </p:spPr>
            <p:txBody>
              <a:bodyPr wrap="square" lIns="50800" tIns="50800" rIns="50800" bIns="50800" numCol="1" anchor="ctr">
                <a:noAutofit/>
              </a:bodyPr>
              <a:lstStyle/>
              <a:p>
                <a:endParaRPr/>
              </a:p>
            </p:txBody>
          </p:sp>
          <p:sp>
            <p:nvSpPr>
              <p:cNvPr id="228" name="Line"/>
              <p:cNvSpPr/>
              <p:nvPr/>
            </p:nvSpPr>
            <p:spPr>
              <a:xfrm>
                <a:off x="1134482" y="2557985"/>
                <a:ext cx="2547768" cy="2559526"/>
              </a:xfrm>
              <a:custGeom>
                <a:avLst/>
                <a:gdLst/>
                <a:ahLst/>
                <a:cxnLst>
                  <a:cxn ang="0">
                    <a:pos x="wd2" y="hd2"/>
                  </a:cxn>
                  <a:cxn ang="5400000">
                    <a:pos x="wd2" y="hd2"/>
                  </a:cxn>
                  <a:cxn ang="10800000">
                    <a:pos x="wd2" y="hd2"/>
                  </a:cxn>
                  <a:cxn ang="16200000">
                    <a:pos x="wd2" y="hd2"/>
                  </a:cxn>
                </a:cxnLst>
                <a:rect l="0" t="0" r="r" b="b"/>
                <a:pathLst>
                  <a:path w="21442" h="21420" extrusionOk="0">
                    <a:moveTo>
                      <a:pt x="0" y="21419"/>
                    </a:moveTo>
                    <a:cubicBezTo>
                      <a:pt x="0" y="21419"/>
                      <a:pt x="11531" y="21600"/>
                      <a:pt x="16952" y="17206"/>
                    </a:cubicBezTo>
                    <a:cubicBezTo>
                      <a:pt x="21600" y="13438"/>
                      <a:pt x="21441" y="0"/>
                      <a:pt x="21441" y="0"/>
                    </a:cubicBezTo>
                  </a:path>
                </a:pathLst>
              </a:custGeom>
              <a:noFill/>
              <a:ln w="63500" cap="flat">
                <a:solidFill>
                  <a:srgbClr val="0433FF"/>
                </a:solidFill>
                <a:prstDash val="solid"/>
                <a:miter lim="400000"/>
              </a:ln>
              <a:effectLst/>
            </p:spPr>
            <p:txBody>
              <a:bodyPr wrap="square" lIns="50800" tIns="50800" rIns="50800" bIns="50800" numCol="1" anchor="ctr">
                <a:noAutofit/>
              </a:bodyPr>
              <a:lstStyle/>
              <a:p>
                <a:endParaRPr/>
              </a:p>
            </p:txBody>
          </p:sp>
          <p:sp>
            <p:nvSpPr>
              <p:cNvPr id="229" name="Line"/>
              <p:cNvSpPr/>
              <p:nvPr/>
            </p:nvSpPr>
            <p:spPr>
              <a:xfrm flipV="1">
                <a:off x="5788219" y="5185281"/>
                <a:ext cx="2552670" cy="231151"/>
              </a:xfrm>
              <a:prstGeom prst="line">
                <a:avLst/>
              </a:prstGeom>
              <a:noFill/>
              <a:ln w="63500" cap="flat">
                <a:solidFill>
                  <a:srgbClr val="9411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230" name="Line"/>
              <p:cNvSpPr/>
              <p:nvPr/>
            </p:nvSpPr>
            <p:spPr>
              <a:xfrm>
                <a:off x="5788219" y="3678940"/>
                <a:ext cx="2566397" cy="1425948"/>
              </a:xfrm>
              <a:custGeom>
                <a:avLst/>
                <a:gdLst/>
                <a:ahLst/>
                <a:cxnLst>
                  <a:cxn ang="0">
                    <a:pos x="wd2" y="hd2"/>
                  </a:cxn>
                  <a:cxn ang="5400000">
                    <a:pos x="wd2" y="hd2"/>
                  </a:cxn>
                  <a:cxn ang="10800000">
                    <a:pos x="wd2" y="hd2"/>
                  </a:cxn>
                  <a:cxn ang="16200000">
                    <a:pos x="wd2" y="hd2"/>
                  </a:cxn>
                </a:cxnLst>
                <a:rect l="0" t="0" r="r" b="b"/>
                <a:pathLst>
                  <a:path w="21600" h="20900" extrusionOk="0">
                    <a:moveTo>
                      <a:pt x="0" y="20866"/>
                    </a:moveTo>
                    <a:cubicBezTo>
                      <a:pt x="0" y="20866"/>
                      <a:pt x="7450" y="21600"/>
                      <a:pt x="12732" y="16240"/>
                    </a:cubicBezTo>
                    <a:cubicBezTo>
                      <a:pt x="17970" y="12775"/>
                      <a:pt x="21600" y="0"/>
                      <a:pt x="21600" y="0"/>
                    </a:cubicBezTo>
                  </a:path>
                </a:pathLst>
              </a:custGeom>
              <a:noFill/>
              <a:ln w="63500" cap="flat">
                <a:solidFill>
                  <a:srgbClr val="009051"/>
                </a:solidFill>
                <a:prstDash val="solid"/>
                <a:miter lim="400000"/>
              </a:ln>
              <a:effectLst/>
            </p:spPr>
            <p:txBody>
              <a:bodyPr wrap="square" lIns="50800" tIns="50800" rIns="50800" bIns="50800" numCol="1" anchor="ctr">
                <a:noAutofit/>
              </a:bodyPr>
              <a:lstStyle/>
              <a:p>
                <a:endParaRPr/>
              </a:p>
            </p:txBody>
          </p:sp>
          <p:sp>
            <p:nvSpPr>
              <p:cNvPr id="231" name="Line"/>
              <p:cNvSpPr/>
              <p:nvPr/>
            </p:nvSpPr>
            <p:spPr>
              <a:xfrm>
                <a:off x="5814061" y="338077"/>
                <a:ext cx="2485176" cy="4768735"/>
              </a:xfrm>
              <a:custGeom>
                <a:avLst/>
                <a:gdLst/>
                <a:ahLst/>
                <a:cxnLst>
                  <a:cxn ang="0">
                    <a:pos x="wd2" y="hd2"/>
                  </a:cxn>
                  <a:cxn ang="5400000">
                    <a:pos x="wd2" y="hd2"/>
                  </a:cxn>
                  <a:cxn ang="10800000">
                    <a:pos x="wd2" y="hd2"/>
                  </a:cxn>
                  <a:cxn ang="16200000">
                    <a:pos x="wd2" y="hd2"/>
                  </a:cxn>
                </a:cxnLst>
                <a:rect l="0" t="0" r="r" b="b"/>
                <a:pathLst>
                  <a:path w="21600" h="20914" extrusionOk="0">
                    <a:moveTo>
                      <a:pt x="0" y="20877"/>
                    </a:moveTo>
                    <a:cubicBezTo>
                      <a:pt x="0" y="20877"/>
                      <a:pt x="11750" y="21600"/>
                      <a:pt x="15637" y="16714"/>
                    </a:cubicBezTo>
                    <a:cubicBezTo>
                      <a:pt x="18302" y="15155"/>
                      <a:pt x="21600" y="0"/>
                      <a:pt x="21600" y="0"/>
                    </a:cubicBezTo>
                  </a:path>
                </a:pathLst>
              </a:custGeom>
              <a:noFill/>
              <a:ln w="63500" cap="flat">
                <a:solidFill>
                  <a:srgbClr val="0433FF"/>
                </a:solidFill>
                <a:prstDash val="solid"/>
                <a:miter lim="400000"/>
              </a:ln>
              <a:effectLst/>
            </p:spPr>
            <p:txBody>
              <a:bodyPr wrap="square" lIns="50800" tIns="50800" rIns="50800" bIns="50800" numCol="1" anchor="ctr">
                <a:noAutofit/>
              </a:bodyPr>
              <a:lstStyle/>
              <a:p>
                <a:endParaRPr/>
              </a:p>
            </p:txBody>
          </p:sp>
        </p:grpSp>
        <p:sp>
          <p:nvSpPr>
            <p:cNvPr id="233" name="Successful Search"/>
            <p:cNvSpPr/>
            <p:nvPr/>
          </p:nvSpPr>
          <p:spPr>
            <a:xfrm>
              <a:off x="1029095" y="25840"/>
              <a:ext cx="3091516" cy="5684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000" b="1">
                  <a:latin typeface="+mn-lt"/>
                  <a:ea typeface="+mn-ea"/>
                  <a:cs typeface="+mn-cs"/>
                  <a:sym typeface="Optima"/>
                </a:defRPr>
              </a:lvl1pPr>
            </a:lstStyle>
            <a:p>
              <a:r>
                <a:t>Successful Search</a:t>
              </a:r>
            </a:p>
          </p:txBody>
        </p:sp>
        <p:sp>
          <p:nvSpPr>
            <p:cNvPr id="234" name="Unsuccessful Search"/>
            <p:cNvSpPr/>
            <p:nvPr/>
          </p:nvSpPr>
          <p:spPr>
            <a:xfrm>
              <a:off x="5288283" y="0"/>
              <a:ext cx="3565554" cy="5684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000" b="1">
                  <a:latin typeface="+mn-lt"/>
                  <a:ea typeface="+mn-ea"/>
                  <a:cs typeface="+mn-cs"/>
                  <a:sym typeface="Optima"/>
                </a:defRPr>
              </a:lvl1pPr>
            </a:lstStyle>
            <a:p>
              <a:r>
                <a:t>Unsuccessful Search</a:t>
              </a:r>
            </a:p>
          </p:txBody>
        </p:sp>
      </p:grpSp>
      <p:grpSp>
        <p:nvGrpSpPr>
          <p:cNvPr id="240" name="Group"/>
          <p:cNvGrpSpPr/>
          <p:nvPr/>
        </p:nvGrpSpPr>
        <p:grpSpPr>
          <a:xfrm>
            <a:off x="835151" y="7282719"/>
            <a:ext cx="5872847" cy="1085536"/>
            <a:chOff x="-231648" y="-512064"/>
            <a:chExt cx="5872845" cy="1085535"/>
          </a:xfrm>
        </p:grpSpPr>
        <p:sp>
          <p:nvSpPr>
            <p:cNvPr id="236" name="Line"/>
            <p:cNvSpPr/>
            <p:nvPr/>
          </p:nvSpPr>
          <p:spPr>
            <a:xfrm flipV="1">
              <a:off x="-231648" y="376432"/>
              <a:ext cx="1676400" cy="15"/>
            </a:xfrm>
            <a:prstGeom prst="line">
              <a:avLst/>
            </a:prstGeom>
            <a:noFill/>
            <a:ln w="63500" cap="flat">
              <a:solidFill>
                <a:srgbClr val="9411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237" name="Line"/>
            <p:cNvSpPr/>
            <p:nvPr/>
          </p:nvSpPr>
          <p:spPr>
            <a:xfrm>
              <a:off x="-231648" y="4441"/>
              <a:ext cx="1676400" cy="1"/>
            </a:xfrm>
            <a:prstGeom prst="line">
              <a:avLst/>
            </a:prstGeom>
            <a:noFill/>
            <a:ln w="63500" cap="flat">
              <a:solidFill>
                <a:srgbClr val="009051"/>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238" name="Line"/>
            <p:cNvSpPr/>
            <p:nvPr/>
          </p:nvSpPr>
          <p:spPr>
            <a:xfrm flipV="1">
              <a:off x="-231648" y="-305778"/>
              <a:ext cx="1676400" cy="1122"/>
            </a:xfrm>
            <a:prstGeom prst="line">
              <a:avLst/>
            </a:prstGeom>
            <a:noFill/>
            <a:ln w="63500" cap="flat">
              <a:solidFill>
                <a:srgbClr val="0433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239" name="Linear Probing…"/>
            <p:cNvSpPr/>
            <p:nvPr/>
          </p:nvSpPr>
          <p:spPr>
            <a:xfrm>
              <a:off x="1453587" y="-512064"/>
              <a:ext cx="4187610" cy="10855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defRPr sz="2100" b="1">
                  <a:latin typeface="+mn-lt"/>
                  <a:ea typeface="+mn-ea"/>
                  <a:cs typeface="+mn-cs"/>
                  <a:sym typeface="Optima"/>
                </a:defRPr>
              </a:pPr>
              <a:r>
                <a:rPr dirty="0"/>
                <a:t>Linear Probing</a:t>
              </a:r>
            </a:p>
            <a:p>
              <a:pPr algn="l">
                <a:defRPr sz="2100" b="1">
                  <a:latin typeface="+mn-lt"/>
                  <a:ea typeface="+mn-ea"/>
                  <a:cs typeface="+mn-cs"/>
                  <a:sym typeface="Optima"/>
                </a:defRPr>
              </a:pPr>
              <a:r>
                <a:rPr dirty="0"/>
                <a:t>Quadratic probing, double hashing</a:t>
              </a:r>
            </a:p>
            <a:p>
              <a:pPr algn="l">
                <a:defRPr sz="2100" b="1">
                  <a:latin typeface="+mn-lt"/>
                  <a:ea typeface="+mn-ea"/>
                  <a:cs typeface="+mn-cs"/>
                  <a:sym typeface="Optima"/>
                </a:defRPr>
              </a:pPr>
              <a:r>
                <a:rPr dirty="0"/>
                <a:t>Separate Chaining</a:t>
              </a:r>
            </a:p>
          </p:txBody>
        </p:sp>
      </p:grpSp>
      <p:sp>
        <p:nvSpPr>
          <p:cNvPr id="241" name="Line"/>
          <p:cNvSpPr/>
          <p:nvPr/>
        </p:nvSpPr>
        <p:spPr>
          <a:xfrm>
            <a:off x="9664699" y="4544094"/>
            <a:ext cx="1" cy="3290593"/>
          </a:xfrm>
          <a:prstGeom prst="line">
            <a:avLst/>
          </a:prstGeom>
          <a:ln w="76200">
            <a:solidFill>
              <a:srgbClr val="FFFB00"/>
            </a:solidFill>
            <a:miter lim="400000"/>
          </a:ln>
          <a:effectLst>
            <a:outerShdw blurRad="101600" dir="3060000" rotWithShape="0">
              <a:srgbClr val="000000">
                <a:alpha val="45000"/>
              </a:srgbClr>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242" name="REHASHING…  REHASHINGWhen the load factor λ becomes too large, and the hash table must be resized to maintain reasonable search times. To compute the table’s new size, first double its present size and then increase the result to the next prime number. U" descr="REHASHING…  REHASHINGWhen the load factor λ becomes too large, and the hash table must be resized to maintain reasonable search times. To compute the table’s new size, first double its present size and then increase the result to the next prime number. Use the method add to add the current entries in the dictionary to the new hash table since new hash codes must be generated for each search key."/>
          <p:cNvPicPr>
            <a:picLocks/>
          </p:cNvPicPr>
          <p:nvPr/>
        </p:nvPicPr>
        <p:blipFill>
          <a:blip r:embed="rId5"/>
          <a:stretch>
            <a:fillRect/>
          </a:stretch>
        </p:blipFill>
        <p:spPr>
          <a:xfrm>
            <a:off x="6972300" y="2620518"/>
            <a:ext cx="9156700" cy="4762500"/>
          </a:xfrm>
          <a:prstGeom prst="rect">
            <a:avLst/>
          </a:prstGeom>
          <a:effectLst>
            <a:outerShdw blurRad="266700" dir="2700000"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223"/>
                                        </p:tgtEl>
                                        <p:attrNameLst>
                                          <p:attrName>style.visibility</p:attrName>
                                        </p:attrNameLst>
                                      </p:cBhvr>
                                      <p:to>
                                        <p:strVal val="visible"/>
                                      </p:to>
                                    </p:set>
                                    <p:anim calcmode="lin" valueType="num">
                                      <p:cBhvr>
                                        <p:cTn id="7" dur="1000" fill="hold"/>
                                        <p:tgtEl>
                                          <p:spTgt spid="223"/>
                                        </p:tgtEl>
                                        <p:attrNameLst>
                                          <p:attrName>ppt_w</p:attrName>
                                        </p:attrNameLst>
                                      </p:cBhvr>
                                      <p:tavLst>
                                        <p:tav tm="0">
                                          <p:val>
                                            <p:strVal val="4*#ppt_w"/>
                                          </p:val>
                                        </p:tav>
                                        <p:tav tm="100000">
                                          <p:val>
                                            <p:strVal val="#ppt_w"/>
                                          </p:val>
                                        </p:tav>
                                      </p:tavLst>
                                    </p:anim>
                                    <p:anim calcmode="lin" valueType="num">
                                      <p:cBhvr>
                                        <p:cTn id="8" dur="1000" fill="hold"/>
                                        <p:tgtEl>
                                          <p:spTgt spid="223"/>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224">
                                            <p:bg/>
                                          </p:spTgt>
                                        </p:tgtEl>
                                        <p:attrNameLst>
                                          <p:attrName>style.visibility</p:attrName>
                                        </p:attrNameLst>
                                      </p:cBhvr>
                                      <p:to>
                                        <p:strVal val="visible"/>
                                      </p:to>
                                    </p:set>
                                    <p:animEffect transition="in" filter="fade">
                                      <p:cBhvr>
                                        <p:cTn id="12" dur="500"/>
                                        <p:tgtEl>
                                          <p:spTgt spid="224">
                                            <p:bg/>
                                          </p:spTgt>
                                        </p:tgtEl>
                                      </p:cBhvr>
                                    </p:animEffect>
                                  </p:childTnLst>
                                </p:cTn>
                              </p:par>
                              <p:par>
                                <p:cTn id="13" presetID="10" presetClass="entr" presetSubtype="0" fill="hold" grpId="0" nodeType="withEffect">
                                  <p:stCondLst>
                                    <p:cond delay="0"/>
                                  </p:stCondLst>
                                  <p:iterate>
                                    <p:tmAbs val="0"/>
                                  </p:iterate>
                                  <p:childTnLst>
                                    <p:set>
                                      <p:cBhvr>
                                        <p:cTn id="14" fill="hold"/>
                                        <p:tgtEl>
                                          <p:spTgt spid="224">
                                            <p:txEl>
                                              <p:pRg st="0" end="0"/>
                                            </p:txEl>
                                          </p:spTgt>
                                        </p:tgtEl>
                                        <p:attrNameLst>
                                          <p:attrName>style.visibility</p:attrName>
                                        </p:attrNameLst>
                                      </p:cBhvr>
                                      <p:to>
                                        <p:strVal val="visible"/>
                                      </p:to>
                                    </p:set>
                                    <p:animEffect transition="in" filter="fade">
                                      <p:cBhvr>
                                        <p:cTn id="15" dur="500"/>
                                        <p:tgtEl>
                                          <p:spTgt spid="22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iterate>
                                    <p:tmAbs val="0"/>
                                  </p:iterate>
                                  <p:childTnLst>
                                    <p:set>
                                      <p:cBhvr>
                                        <p:cTn id="19" fill="hold"/>
                                        <p:tgtEl>
                                          <p:spTgt spid="235"/>
                                        </p:tgtEl>
                                        <p:attrNameLst>
                                          <p:attrName>style.visibility</p:attrName>
                                        </p:attrNameLst>
                                      </p:cBhvr>
                                      <p:to>
                                        <p:strVal val="visible"/>
                                      </p:to>
                                    </p:set>
                                    <p:anim calcmode="lin" valueType="num">
                                      <p:cBhvr>
                                        <p:cTn id="20" dur="750" fill="hold"/>
                                        <p:tgtEl>
                                          <p:spTgt spid="235"/>
                                        </p:tgtEl>
                                        <p:attrNameLst>
                                          <p:attrName>ppt_w</p:attrName>
                                        </p:attrNameLst>
                                      </p:cBhvr>
                                      <p:tavLst>
                                        <p:tav tm="0">
                                          <p:val>
                                            <p:fltVal val="0"/>
                                          </p:val>
                                        </p:tav>
                                        <p:tav tm="100000">
                                          <p:val>
                                            <p:strVal val="#ppt_w"/>
                                          </p:val>
                                        </p:tav>
                                      </p:tavLst>
                                    </p:anim>
                                    <p:anim calcmode="lin" valueType="num">
                                      <p:cBhvr>
                                        <p:cTn id="21" dur="750" fill="hold"/>
                                        <p:tgtEl>
                                          <p:spTgt spid="235"/>
                                        </p:tgtEl>
                                        <p:attrNameLst>
                                          <p:attrName>ppt_h</p:attrName>
                                        </p:attrNameLst>
                                      </p:cBhvr>
                                      <p:tavLst>
                                        <p:tav tm="0">
                                          <p:val>
                                            <p:fltVal val="0"/>
                                          </p:val>
                                        </p:tav>
                                        <p:tav tm="100000">
                                          <p:val>
                                            <p:strVal val="#ppt_h"/>
                                          </p:val>
                                        </p:tav>
                                      </p:tavLst>
                                    </p:anim>
                                  </p:childTnLst>
                                </p:cTn>
                              </p:par>
                            </p:childTnLst>
                          </p:cTn>
                        </p:par>
                        <p:par>
                          <p:cTn id="22" fill="hold">
                            <p:stCondLst>
                              <p:cond delay="750"/>
                            </p:stCondLst>
                            <p:childTnLst>
                              <p:par>
                                <p:cTn id="23" presetID="22" presetClass="entr" presetSubtype="1" fill="hold" grpId="0" nodeType="afterEffect">
                                  <p:stCondLst>
                                    <p:cond delay="0"/>
                                  </p:stCondLst>
                                  <p:iterate>
                                    <p:tmAbs val="0"/>
                                  </p:iterate>
                                  <p:childTnLst>
                                    <p:set>
                                      <p:cBhvr>
                                        <p:cTn id="24" fill="hold"/>
                                        <p:tgtEl>
                                          <p:spTgt spid="240"/>
                                        </p:tgtEl>
                                        <p:attrNameLst>
                                          <p:attrName>style.visibility</p:attrName>
                                        </p:attrNameLst>
                                      </p:cBhvr>
                                      <p:to>
                                        <p:strVal val="visible"/>
                                      </p:to>
                                    </p:set>
                                    <p:animEffect transition="in" filter="wipe(up)">
                                      <p:cBhvr>
                                        <p:cTn id="25" dur="500"/>
                                        <p:tgtEl>
                                          <p:spTgt spid="24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iterate>
                                    <p:tmAbs val="0"/>
                                  </p:iterate>
                                  <p:childTnLst>
                                    <p:set>
                                      <p:cBhvr>
                                        <p:cTn id="29" fill="hold"/>
                                        <p:tgtEl>
                                          <p:spTgt spid="241"/>
                                        </p:tgtEl>
                                        <p:attrNameLst>
                                          <p:attrName>style.visibility</p:attrName>
                                        </p:attrNameLst>
                                      </p:cBhvr>
                                      <p:to>
                                        <p:strVal val="visible"/>
                                      </p:to>
                                    </p:set>
                                    <p:animEffect transition="in" filter="wipe(down)">
                                      <p:cBhvr>
                                        <p:cTn id="30" dur="500"/>
                                        <p:tgtEl>
                                          <p:spTgt spid="24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000000 0.000000 L 0.290908 0.000000" pathEditMode="relative">
                                      <p:cBhvr>
                                        <p:cTn id="34" dur="750" fill="hold"/>
                                        <p:tgtEl>
                                          <p:spTgt spid="241"/>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10" presetClass="entr" fill="hold" grpId="0" nodeType="clickEffect">
                                  <p:stCondLst>
                                    <p:cond delay="0"/>
                                  </p:stCondLst>
                                  <p:iterate>
                                    <p:tmAbs val="0"/>
                                  </p:iterate>
                                  <p:childTnLst>
                                    <p:set>
                                      <p:cBhvr>
                                        <p:cTn id="38" fill="hold"/>
                                        <p:tgtEl>
                                          <p:spTgt spid="224">
                                            <p:txEl>
                                              <p:pRg st="1" end="1"/>
                                            </p:txEl>
                                          </p:spTgt>
                                        </p:tgtEl>
                                        <p:attrNameLst>
                                          <p:attrName>style.visibility</p:attrName>
                                        </p:attrNameLst>
                                      </p:cBhvr>
                                      <p:to>
                                        <p:strVal val="visible"/>
                                      </p:to>
                                    </p:set>
                                    <p:animEffect transition="in" filter="fade">
                                      <p:cBhvr>
                                        <p:cTn id="39" dur="500"/>
                                        <p:tgtEl>
                                          <p:spTgt spid="224">
                                            <p:txEl>
                                              <p:pRg st="1" end="1"/>
                                            </p:txEl>
                                          </p:spTgt>
                                        </p:tgtEl>
                                      </p:cBhvr>
                                    </p:animEffect>
                                  </p:childTnLst>
                                </p:cTn>
                              </p:par>
                            </p:childTnLst>
                          </p:cTn>
                        </p:par>
                        <p:par>
                          <p:cTn id="40" fill="hold">
                            <p:stCondLst>
                              <p:cond delay="500"/>
                            </p:stCondLst>
                            <p:childTnLst>
                              <p:par>
                                <p:cTn id="41" presetID="10" presetClass="entr" fill="hold" grpId="0" nodeType="afterEffect">
                                  <p:stCondLst>
                                    <p:cond delay="0"/>
                                  </p:stCondLst>
                                  <p:iterate>
                                    <p:tmAbs val="0"/>
                                  </p:iterate>
                                  <p:childTnLst>
                                    <p:set>
                                      <p:cBhvr>
                                        <p:cTn id="42" fill="hold"/>
                                        <p:tgtEl>
                                          <p:spTgt spid="224">
                                            <p:txEl>
                                              <p:pRg st="2" end="2"/>
                                            </p:txEl>
                                          </p:spTgt>
                                        </p:tgtEl>
                                        <p:attrNameLst>
                                          <p:attrName>style.visibility</p:attrName>
                                        </p:attrNameLst>
                                      </p:cBhvr>
                                      <p:to>
                                        <p:strVal val="visible"/>
                                      </p:to>
                                    </p:set>
                                    <p:animEffect transition="in" filter="fade">
                                      <p:cBhvr>
                                        <p:cTn id="43" dur="500"/>
                                        <p:tgtEl>
                                          <p:spTgt spid="22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fill="hold" grpId="0" nodeType="clickEffect">
                                  <p:stCondLst>
                                    <p:cond delay="0"/>
                                  </p:stCondLst>
                                  <p:iterate>
                                    <p:tmAbs val="0"/>
                                  </p:iterate>
                                  <p:childTnLst>
                                    <p:set>
                                      <p:cBhvr>
                                        <p:cTn id="47" fill="hold"/>
                                        <p:tgtEl>
                                          <p:spTgt spid="224">
                                            <p:txEl>
                                              <p:pRg st="3" end="3"/>
                                            </p:txEl>
                                          </p:spTgt>
                                        </p:tgtEl>
                                        <p:attrNameLst>
                                          <p:attrName>style.visibility</p:attrName>
                                        </p:attrNameLst>
                                      </p:cBhvr>
                                      <p:to>
                                        <p:strVal val="visible"/>
                                      </p:to>
                                    </p:set>
                                    <p:animEffect transition="in" filter="fade">
                                      <p:cBhvr>
                                        <p:cTn id="48" dur="500"/>
                                        <p:tgtEl>
                                          <p:spTgt spid="224">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fill="hold" grpId="0" nodeType="clickEffect">
                                  <p:stCondLst>
                                    <p:cond delay="0"/>
                                  </p:stCondLst>
                                  <p:iterate>
                                    <p:tmAbs val="0"/>
                                  </p:iterate>
                                  <p:childTnLst>
                                    <p:set>
                                      <p:cBhvr>
                                        <p:cTn id="52" fill="hold"/>
                                        <p:tgtEl>
                                          <p:spTgt spid="224">
                                            <p:txEl>
                                              <p:pRg st="4" end="4"/>
                                            </p:txEl>
                                          </p:spTgt>
                                        </p:tgtEl>
                                        <p:attrNameLst>
                                          <p:attrName>style.visibility</p:attrName>
                                        </p:attrNameLst>
                                      </p:cBhvr>
                                      <p:to>
                                        <p:strVal val="visible"/>
                                      </p:to>
                                    </p:set>
                                    <p:animEffect transition="in" filter="fade">
                                      <p:cBhvr>
                                        <p:cTn id="53" dur="500"/>
                                        <p:tgtEl>
                                          <p:spTgt spid="224">
                                            <p:txEl>
                                              <p:pRg st="4" end="4"/>
                                            </p:txEl>
                                          </p:spTgt>
                                        </p:tgtEl>
                                      </p:cBhvr>
                                    </p:animEffect>
                                  </p:childTnLst>
                                </p:cTn>
                              </p:par>
                            </p:childTnLst>
                          </p:cTn>
                        </p:par>
                        <p:par>
                          <p:cTn id="54" fill="hold">
                            <p:stCondLst>
                              <p:cond delay="500"/>
                            </p:stCondLst>
                            <p:childTnLst>
                              <p:par>
                                <p:cTn id="55" presetID="23" presetClass="exit" presetSubtype="32" fill="hold" grpId="1" nodeType="afterEffect">
                                  <p:stCondLst>
                                    <p:cond delay="0"/>
                                  </p:stCondLst>
                                  <p:iterate>
                                    <p:tmAbs val="0"/>
                                  </p:iterate>
                                  <p:childTnLst>
                                    <p:anim calcmode="lin" valueType="num">
                                      <p:cBhvr>
                                        <p:cTn id="56" dur="500" fill="hold"/>
                                        <p:tgtEl>
                                          <p:spTgt spid="235"/>
                                        </p:tgtEl>
                                        <p:attrNameLst>
                                          <p:attrName>ppt_w</p:attrName>
                                        </p:attrNameLst>
                                      </p:cBhvr>
                                      <p:tavLst>
                                        <p:tav tm="0">
                                          <p:val>
                                            <p:strVal val="ppt_w"/>
                                          </p:val>
                                        </p:tav>
                                        <p:tav tm="100000">
                                          <p:val>
                                            <p:fltVal val="0"/>
                                          </p:val>
                                        </p:tav>
                                      </p:tavLst>
                                    </p:anim>
                                    <p:anim calcmode="lin" valueType="num">
                                      <p:cBhvr>
                                        <p:cTn id="57" dur="500" fill="hold"/>
                                        <p:tgtEl>
                                          <p:spTgt spid="235"/>
                                        </p:tgtEl>
                                        <p:attrNameLst>
                                          <p:attrName>ppt_h</p:attrName>
                                        </p:attrNameLst>
                                      </p:cBhvr>
                                      <p:tavLst>
                                        <p:tav tm="0">
                                          <p:val>
                                            <p:strVal val="ppt_h"/>
                                          </p:val>
                                        </p:tav>
                                        <p:tav tm="100000">
                                          <p:val>
                                            <p:fltVal val="0"/>
                                          </p:val>
                                        </p:tav>
                                      </p:tavLst>
                                    </p:anim>
                                    <p:set>
                                      <p:cBhvr>
                                        <p:cTn id="58" fill="hold">
                                          <p:stCondLst>
                                            <p:cond delay="499"/>
                                          </p:stCondLst>
                                        </p:cTn>
                                        <p:tgtEl>
                                          <p:spTgt spid="235"/>
                                        </p:tgtEl>
                                        <p:attrNameLst>
                                          <p:attrName>style.visibility</p:attrName>
                                        </p:attrNameLst>
                                      </p:cBhvr>
                                      <p:to>
                                        <p:strVal val="hidden"/>
                                      </p:to>
                                    </p:set>
                                  </p:childTnLst>
                                </p:cTn>
                              </p:par>
                            </p:childTnLst>
                          </p:cTn>
                        </p:par>
                        <p:par>
                          <p:cTn id="59" fill="hold">
                            <p:stCondLst>
                              <p:cond delay="1000"/>
                            </p:stCondLst>
                            <p:childTnLst>
                              <p:par>
                                <p:cTn id="60" presetID="23" presetClass="exit" presetSubtype="32" fill="hold" grpId="1" nodeType="afterEffect">
                                  <p:stCondLst>
                                    <p:cond delay="0"/>
                                  </p:stCondLst>
                                  <p:iterate>
                                    <p:tmAbs val="0"/>
                                  </p:iterate>
                                  <p:childTnLst>
                                    <p:anim calcmode="lin" valueType="num">
                                      <p:cBhvr>
                                        <p:cTn id="61" dur="500" fill="hold"/>
                                        <p:tgtEl>
                                          <p:spTgt spid="240"/>
                                        </p:tgtEl>
                                        <p:attrNameLst>
                                          <p:attrName>ppt_w</p:attrName>
                                        </p:attrNameLst>
                                      </p:cBhvr>
                                      <p:tavLst>
                                        <p:tav tm="0">
                                          <p:val>
                                            <p:strVal val="ppt_w"/>
                                          </p:val>
                                        </p:tav>
                                        <p:tav tm="100000">
                                          <p:val>
                                            <p:fltVal val="0"/>
                                          </p:val>
                                        </p:tav>
                                      </p:tavLst>
                                    </p:anim>
                                    <p:anim calcmode="lin" valueType="num">
                                      <p:cBhvr>
                                        <p:cTn id="62" dur="500" fill="hold"/>
                                        <p:tgtEl>
                                          <p:spTgt spid="240"/>
                                        </p:tgtEl>
                                        <p:attrNameLst>
                                          <p:attrName>ppt_h</p:attrName>
                                        </p:attrNameLst>
                                      </p:cBhvr>
                                      <p:tavLst>
                                        <p:tav tm="0">
                                          <p:val>
                                            <p:strVal val="ppt_h"/>
                                          </p:val>
                                        </p:tav>
                                        <p:tav tm="100000">
                                          <p:val>
                                            <p:fltVal val="0"/>
                                          </p:val>
                                        </p:tav>
                                      </p:tavLst>
                                    </p:anim>
                                    <p:set>
                                      <p:cBhvr>
                                        <p:cTn id="63" fill="hold">
                                          <p:stCondLst>
                                            <p:cond delay="499"/>
                                          </p:stCondLst>
                                        </p:cTn>
                                        <p:tgtEl>
                                          <p:spTgt spid="240"/>
                                        </p:tgtEl>
                                        <p:attrNameLst>
                                          <p:attrName>style.visibility</p:attrName>
                                        </p:attrNameLst>
                                      </p:cBhvr>
                                      <p:to>
                                        <p:strVal val="hidden"/>
                                      </p:to>
                                    </p:set>
                                  </p:childTnLst>
                                </p:cTn>
                              </p:par>
                            </p:childTnLst>
                          </p:cTn>
                        </p:par>
                        <p:par>
                          <p:cTn id="64" fill="hold">
                            <p:stCondLst>
                              <p:cond delay="1500"/>
                            </p:stCondLst>
                            <p:childTnLst>
                              <p:par>
                                <p:cTn id="65" presetID="23" presetClass="exit" presetSubtype="32" fill="hold" grpId="1" nodeType="afterEffect">
                                  <p:stCondLst>
                                    <p:cond delay="0"/>
                                  </p:stCondLst>
                                  <p:iterate>
                                    <p:tmAbs val="0"/>
                                  </p:iterate>
                                  <p:childTnLst>
                                    <p:anim calcmode="lin" valueType="num">
                                      <p:cBhvr>
                                        <p:cTn id="66" dur="500" fill="hold"/>
                                        <p:tgtEl>
                                          <p:spTgt spid="241"/>
                                        </p:tgtEl>
                                        <p:attrNameLst>
                                          <p:attrName>ppt_w</p:attrName>
                                        </p:attrNameLst>
                                      </p:cBhvr>
                                      <p:tavLst>
                                        <p:tav tm="0">
                                          <p:val>
                                            <p:strVal val="ppt_w"/>
                                          </p:val>
                                        </p:tav>
                                        <p:tav tm="100000">
                                          <p:val>
                                            <p:fltVal val="0"/>
                                          </p:val>
                                        </p:tav>
                                      </p:tavLst>
                                    </p:anim>
                                    <p:anim calcmode="lin" valueType="num">
                                      <p:cBhvr>
                                        <p:cTn id="67" dur="500" fill="hold"/>
                                        <p:tgtEl>
                                          <p:spTgt spid="241"/>
                                        </p:tgtEl>
                                        <p:attrNameLst>
                                          <p:attrName>ppt_h</p:attrName>
                                        </p:attrNameLst>
                                      </p:cBhvr>
                                      <p:tavLst>
                                        <p:tav tm="0">
                                          <p:val>
                                            <p:strVal val="ppt_h"/>
                                          </p:val>
                                        </p:tav>
                                        <p:tav tm="100000">
                                          <p:val>
                                            <p:fltVal val="0"/>
                                          </p:val>
                                        </p:tav>
                                      </p:tavLst>
                                    </p:anim>
                                    <p:set>
                                      <p:cBhvr>
                                        <p:cTn id="68" fill="hold">
                                          <p:stCondLst>
                                            <p:cond delay="499"/>
                                          </p:stCondLst>
                                        </p:cTn>
                                        <p:tgtEl>
                                          <p:spTgt spid="241"/>
                                        </p:tgtEl>
                                        <p:attrNameLst>
                                          <p:attrName>style.visibility</p:attrName>
                                        </p:attrNameLst>
                                      </p:cBhvr>
                                      <p:to>
                                        <p:strVal val="hidden"/>
                                      </p:to>
                                    </p:set>
                                  </p:childTnLst>
                                </p:cTn>
                              </p:par>
                            </p:childTnLst>
                          </p:cTn>
                        </p:par>
                        <p:par>
                          <p:cTn id="69" fill="hold">
                            <p:stCondLst>
                              <p:cond delay="2000"/>
                            </p:stCondLst>
                            <p:childTnLst>
                              <p:par>
                                <p:cTn id="70" presetID="23" presetClass="entr" presetSubtype="16" fill="hold" grpId="0" nodeType="afterEffect">
                                  <p:stCondLst>
                                    <p:cond delay="0"/>
                                  </p:stCondLst>
                                  <p:iterate>
                                    <p:tmAbs val="0"/>
                                  </p:iterate>
                                  <p:childTnLst>
                                    <p:set>
                                      <p:cBhvr>
                                        <p:cTn id="71" fill="hold"/>
                                        <p:tgtEl>
                                          <p:spTgt spid="242"/>
                                        </p:tgtEl>
                                        <p:attrNameLst>
                                          <p:attrName>style.visibility</p:attrName>
                                        </p:attrNameLst>
                                      </p:cBhvr>
                                      <p:to>
                                        <p:strVal val="visible"/>
                                      </p:to>
                                    </p:set>
                                    <p:anim calcmode="lin" valueType="num">
                                      <p:cBhvr>
                                        <p:cTn id="72" dur="500" fill="hold"/>
                                        <p:tgtEl>
                                          <p:spTgt spid="242"/>
                                        </p:tgtEl>
                                        <p:attrNameLst>
                                          <p:attrName>ppt_w</p:attrName>
                                        </p:attrNameLst>
                                      </p:cBhvr>
                                      <p:tavLst>
                                        <p:tav tm="0">
                                          <p:val>
                                            <p:fltVal val="0"/>
                                          </p:val>
                                        </p:tav>
                                        <p:tav tm="100000">
                                          <p:val>
                                            <p:strVal val="#ppt_w"/>
                                          </p:val>
                                        </p:tav>
                                      </p:tavLst>
                                    </p:anim>
                                    <p:anim calcmode="lin" valueType="num">
                                      <p:cBhvr>
                                        <p:cTn id="73" dur="500" fill="hold"/>
                                        <p:tgtEl>
                                          <p:spTgt spid="242"/>
                                        </p:tgtEl>
                                        <p:attrNameLst>
                                          <p:attrName>ppt_h</p:attrName>
                                        </p:attrNameLst>
                                      </p:cBhvr>
                                      <p:tavLst>
                                        <p:tav tm="0">
                                          <p:val>
                                            <p:fltVal val="0"/>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ntr" fill="hold" grpId="0" nodeType="clickEffect">
                                  <p:stCondLst>
                                    <p:cond delay="0"/>
                                  </p:stCondLst>
                                  <p:iterate>
                                    <p:tmAbs val="0"/>
                                  </p:iterate>
                                  <p:childTnLst>
                                    <p:set>
                                      <p:cBhvr>
                                        <p:cTn id="77" fill="hold"/>
                                        <p:tgtEl>
                                          <p:spTgt spid="224">
                                            <p:txEl>
                                              <p:pRg st="5" end="5"/>
                                            </p:txEl>
                                          </p:spTgt>
                                        </p:tgtEl>
                                        <p:attrNameLst>
                                          <p:attrName>style.visibility</p:attrName>
                                        </p:attrNameLst>
                                      </p:cBhvr>
                                      <p:to>
                                        <p:strVal val="visible"/>
                                      </p:to>
                                    </p:set>
                                    <p:animEffect transition="in" filter="fade">
                                      <p:cBhvr>
                                        <p:cTn id="78" dur="500"/>
                                        <p:tgtEl>
                                          <p:spTgt spid="22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advAuto="0"/>
      <p:bldP spid="224" grpId="0" build="p" bldLvl="5" animBg="1" advAuto="0"/>
      <p:bldP spid="235" grpId="0" animBg="1" advAuto="0"/>
      <p:bldP spid="235" grpId="1" animBg="1" advAuto="0"/>
      <p:bldP spid="240" grpId="0" animBg="1" advAuto="0"/>
      <p:bldP spid="240" grpId="1" animBg="1" advAuto="0"/>
      <p:bldP spid="241" grpId="0" animBg="1" advAuto="0"/>
      <p:bldP spid="241" grpId="1" animBg="1" advAuto="0"/>
      <p:bldP spid="242"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Hashing"/>
          <p:cNvSpPr txBox="1">
            <a:spLocks noGrp="1"/>
          </p:cNvSpPr>
          <p:nvPr>
            <p:ph type="title"/>
          </p:nvPr>
        </p:nvSpPr>
        <p:spPr>
          <a:prstGeom prst="rect">
            <a:avLst/>
          </a:prstGeom>
        </p:spPr>
        <p:txBody>
          <a:bodyPr/>
          <a:lstStyle/>
          <a:p>
            <a:r>
              <a:t>Hashing</a:t>
            </a:r>
          </a:p>
        </p:txBody>
      </p:sp>
      <p:sp>
        <p:nvSpPr>
          <p:cNvPr id="56" name="Can result in O(1) search times…"/>
          <p:cNvSpPr txBox="1">
            <a:spLocks noGrp="1"/>
          </p:cNvSpPr>
          <p:nvPr>
            <p:ph type="body" idx="1"/>
          </p:nvPr>
        </p:nvSpPr>
        <p:spPr>
          <a:xfrm>
            <a:off x="127000" y="1562100"/>
            <a:ext cx="9169400" cy="6496812"/>
          </a:xfrm>
          <a:prstGeom prst="rect">
            <a:avLst/>
          </a:prstGeom>
        </p:spPr>
        <p:txBody>
          <a:bodyPr/>
          <a:lstStyle/>
          <a:p>
            <a:pPr>
              <a:buBlip>
                <a:blip r:embed="rId3"/>
              </a:buBlip>
            </a:pPr>
            <a:r>
              <a:rPr sz="3200" dirty="0"/>
              <a:t>Can result in O(1) search times</a:t>
            </a:r>
          </a:p>
          <a:p>
            <a:pPr>
              <a:buBlip>
                <a:blip r:embed="rId3"/>
              </a:buBlip>
            </a:pPr>
            <a:r>
              <a:rPr sz="3200" dirty="0"/>
              <a:t>Cannot provide traversals of search keys is sorted order</a:t>
            </a:r>
          </a:p>
          <a:p>
            <a:pPr>
              <a:buBlip>
                <a:blip r:embed="rId3"/>
              </a:buBlip>
            </a:pPr>
            <a:r>
              <a:rPr sz="3200" dirty="0"/>
              <a:t>Determines index of an entry using only search key</a:t>
            </a:r>
          </a:p>
          <a:p>
            <a:pPr lvl="1">
              <a:buBlip>
                <a:blip r:embed="rId3"/>
              </a:buBlip>
            </a:pPr>
            <a:r>
              <a:rPr dirty="0"/>
              <a:t>Does not search for item</a:t>
            </a:r>
          </a:p>
          <a:p>
            <a:pPr>
              <a:buBlip>
                <a:blip r:embed="rId3"/>
              </a:buBlip>
            </a:pPr>
            <a:r>
              <a:rPr sz="3200" dirty="0"/>
              <a:t>Hash Table</a:t>
            </a:r>
          </a:p>
          <a:p>
            <a:pPr lvl="1">
              <a:buBlip>
                <a:blip r:embed="rId3"/>
              </a:buBlip>
            </a:pPr>
            <a:r>
              <a:rPr dirty="0"/>
              <a:t>Array storing values indexed by a hash function</a:t>
            </a:r>
          </a:p>
          <a:p>
            <a:pPr>
              <a:buBlip>
                <a:blip r:embed="rId3"/>
              </a:buBlip>
            </a:pPr>
            <a:r>
              <a:rPr sz="3200" dirty="0"/>
              <a:t>Hash Function</a:t>
            </a:r>
          </a:p>
          <a:p>
            <a:pPr lvl="1">
              <a:buBlip>
                <a:blip r:embed="rId3"/>
              </a:buBlip>
            </a:pPr>
            <a:r>
              <a:rPr dirty="0"/>
              <a:t>Takes search key and produces index of element in the hash</a:t>
            </a:r>
          </a:p>
        </p:txBody>
      </p:sp>
      <p:pic>
        <p:nvPicPr>
          <p:cNvPr id="57" name="With an ARRAY… With an ARRAYyou can access any entry in an array directly if you know its index" descr="With an ARRAY… With an ARRAYyou can access any entry in an array directly if you know its index"/>
          <p:cNvPicPr>
            <a:picLocks/>
          </p:cNvPicPr>
          <p:nvPr/>
        </p:nvPicPr>
        <p:blipFill>
          <a:blip r:embed="rId4"/>
          <a:stretch>
            <a:fillRect/>
          </a:stretch>
        </p:blipFill>
        <p:spPr>
          <a:xfrm>
            <a:off x="10934700" y="1657350"/>
            <a:ext cx="4902200" cy="2603500"/>
          </a:xfrm>
          <a:prstGeom prst="rect">
            <a:avLst/>
          </a:prstGeom>
          <a:effectLst>
            <a:outerShdw blurRad="266700" dir="2700000" rotWithShape="0">
              <a:srgbClr val="000000"/>
            </a:outerShdw>
          </a:effectLst>
        </p:spPr>
      </p:pic>
      <p:graphicFrame>
        <p:nvGraphicFramePr>
          <p:cNvPr id="58" name="Table 2"/>
          <p:cNvGraphicFramePr/>
          <p:nvPr>
            <p:extLst>
              <p:ext uri="{D42A27DB-BD31-4B8C-83A1-F6EECF244321}">
                <p14:modId xmlns:p14="http://schemas.microsoft.com/office/powerpoint/2010/main" val="2603077622"/>
              </p:ext>
            </p:extLst>
          </p:nvPr>
        </p:nvGraphicFramePr>
        <p:xfrm>
          <a:off x="8953500" y="8066024"/>
          <a:ext cx="7125200" cy="537633"/>
        </p:xfrm>
        <a:graphic>
          <a:graphicData uri="http://schemas.openxmlformats.org/drawingml/2006/table">
            <a:tbl>
              <a:tblPr>
                <a:tableStyleId>{4C3C2611-4C71-4FC5-86AE-919BDF0F9419}</a:tableStyleId>
              </a:tblPr>
              <a:tblGrid>
                <a:gridCol w="890650">
                  <a:extLst>
                    <a:ext uri="{9D8B030D-6E8A-4147-A177-3AD203B41FA5}">
                      <a16:colId xmlns:a16="http://schemas.microsoft.com/office/drawing/2014/main" val="20000"/>
                    </a:ext>
                  </a:extLst>
                </a:gridCol>
                <a:gridCol w="890650">
                  <a:extLst>
                    <a:ext uri="{9D8B030D-6E8A-4147-A177-3AD203B41FA5}">
                      <a16:colId xmlns:a16="http://schemas.microsoft.com/office/drawing/2014/main" val="20001"/>
                    </a:ext>
                  </a:extLst>
                </a:gridCol>
                <a:gridCol w="890650">
                  <a:extLst>
                    <a:ext uri="{9D8B030D-6E8A-4147-A177-3AD203B41FA5}">
                      <a16:colId xmlns:a16="http://schemas.microsoft.com/office/drawing/2014/main" val="20002"/>
                    </a:ext>
                  </a:extLst>
                </a:gridCol>
                <a:gridCol w="890650">
                  <a:extLst>
                    <a:ext uri="{9D8B030D-6E8A-4147-A177-3AD203B41FA5}">
                      <a16:colId xmlns:a16="http://schemas.microsoft.com/office/drawing/2014/main" val="20003"/>
                    </a:ext>
                  </a:extLst>
                </a:gridCol>
                <a:gridCol w="890650">
                  <a:extLst>
                    <a:ext uri="{9D8B030D-6E8A-4147-A177-3AD203B41FA5}">
                      <a16:colId xmlns:a16="http://schemas.microsoft.com/office/drawing/2014/main" val="20004"/>
                    </a:ext>
                  </a:extLst>
                </a:gridCol>
                <a:gridCol w="890650">
                  <a:extLst>
                    <a:ext uri="{9D8B030D-6E8A-4147-A177-3AD203B41FA5}">
                      <a16:colId xmlns:a16="http://schemas.microsoft.com/office/drawing/2014/main" val="20005"/>
                    </a:ext>
                  </a:extLst>
                </a:gridCol>
                <a:gridCol w="890650">
                  <a:extLst>
                    <a:ext uri="{9D8B030D-6E8A-4147-A177-3AD203B41FA5}">
                      <a16:colId xmlns:a16="http://schemas.microsoft.com/office/drawing/2014/main" val="20006"/>
                    </a:ext>
                  </a:extLst>
                </a:gridCol>
                <a:gridCol w="890650">
                  <a:extLst>
                    <a:ext uri="{9D8B030D-6E8A-4147-A177-3AD203B41FA5}">
                      <a16:colId xmlns:a16="http://schemas.microsoft.com/office/drawing/2014/main" val="20007"/>
                    </a:ext>
                  </a:extLst>
                </a:gridCol>
              </a:tblGrid>
              <a:tr h="537633">
                <a:tc>
                  <a:txBody>
                    <a:bodyPr/>
                    <a:lstStyle/>
                    <a:p>
                      <a:pPr defTabSz="914400">
                        <a:tabLst>
                          <a:tab pos="914400" algn="l"/>
                        </a:tabLst>
                        <a:defRPr sz="1800"/>
                      </a:pPr>
                      <a:r>
                        <a:rPr b="1">
                          <a:latin typeface="Courier New"/>
                          <a:ea typeface="Courier New"/>
                          <a:cs typeface="Courier New"/>
                          <a:sym typeface="Courier New"/>
                        </a:rPr>
                        <a:t>0</a:t>
                      </a:r>
                    </a:p>
                  </a:txBody>
                  <a:tcPr marL="50800" marR="50800" marT="50800" marB="50800" anchor="b" horzOverflow="overflow">
                    <a:lnL w="508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914400" algn="l"/>
                        </a:tabLst>
                        <a:defRPr sz="1800"/>
                      </a:pPr>
                      <a:r>
                        <a:rPr b="1">
                          <a:latin typeface="Courier New"/>
                          <a:ea typeface="Courier New"/>
                          <a:cs typeface="Courier New"/>
                          <a:sym typeface="Courier New"/>
                        </a:rPr>
                        <a:t>1</a:t>
                      </a:r>
                    </a:p>
                  </a:txBody>
                  <a:tcPr marL="50800" marR="50800" marT="50800" marB="50800" anchor="b"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914400" algn="l"/>
                        </a:tabLst>
                        <a:defRPr sz="1800"/>
                      </a:pPr>
                      <a:r>
                        <a:rPr b="1">
                          <a:latin typeface="Courier New"/>
                          <a:ea typeface="Courier New"/>
                          <a:cs typeface="Courier New"/>
                          <a:sym typeface="Courier New"/>
                        </a:rPr>
                        <a:t>2</a:t>
                      </a:r>
                    </a:p>
                  </a:txBody>
                  <a:tcPr marL="50800" marR="50800" marT="50800" marB="50800" anchor="b"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914400" algn="l"/>
                        </a:tabLst>
                        <a:defRPr sz="1800"/>
                      </a:pPr>
                      <a:r>
                        <a:rPr b="1">
                          <a:latin typeface="Courier New"/>
                          <a:ea typeface="Courier New"/>
                          <a:cs typeface="Courier New"/>
                          <a:sym typeface="Courier New"/>
                        </a:rPr>
                        <a:t>3</a:t>
                      </a:r>
                    </a:p>
                  </a:txBody>
                  <a:tcPr marL="50800" marR="50800" marT="50800" marB="50800" anchor="b"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914400" algn="l"/>
                        </a:tabLst>
                        <a:defRPr sz="1800"/>
                      </a:pPr>
                      <a:r>
                        <a:rPr b="1">
                          <a:latin typeface="Courier New"/>
                          <a:ea typeface="Courier New"/>
                          <a:cs typeface="Courier New"/>
                          <a:sym typeface="Courier New"/>
                        </a:rPr>
                        <a:t>4</a:t>
                      </a:r>
                    </a:p>
                  </a:txBody>
                  <a:tcPr marL="50800" marR="50800" marT="50800" marB="50800" anchor="b"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914400" algn="l"/>
                        </a:tabLst>
                        <a:defRPr sz="1800"/>
                      </a:pPr>
                      <a:r>
                        <a:rPr b="1">
                          <a:latin typeface="Courier New"/>
                          <a:ea typeface="Courier New"/>
                          <a:cs typeface="Courier New"/>
                          <a:sym typeface="Courier New"/>
                        </a:rPr>
                        <a:t>5</a:t>
                      </a:r>
                    </a:p>
                  </a:txBody>
                  <a:tcPr marL="50800" marR="50800" marT="50800" marB="50800" anchor="b"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914400" algn="l"/>
                        </a:tabLst>
                        <a:defRPr sz="1800"/>
                      </a:pPr>
                      <a:r>
                        <a:rPr b="1">
                          <a:latin typeface="Courier New"/>
                          <a:ea typeface="Courier New"/>
                          <a:cs typeface="Courier New"/>
                          <a:sym typeface="Courier New"/>
                        </a:rPr>
                        <a:t>6</a:t>
                      </a:r>
                    </a:p>
                  </a:txBody>
                  <a:tcPr marL="50800" marR="50800" marT="50800" marB="50800" anchor="b"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914400" algn="l"/>
                        </a:tabLst>
                        <a:defRPr sz="1800"/>
                      </a:pPr>
                      <a:r>
                        <a:rPr b="1">
                          <a:latin typeface="Courier New"/>
                          <a:ea typeface="Courier New"/>
                          <a:cs typeface="Courier New"/>
                          <a:sym typeface="Courier New"/>
                        </a:rPr>
                        <a:t>7</a:t>
                      </a:r>
                    </a:p>
                  </a:txBody>
                  <a:tcPr marL="50800" marR="50800" marT="50800" marB="50800" anchor="b" horzOverflow="overflow">
                    <a:lnL w="254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extLst>
                  <a:ext uri="{0D108BD9-81ED-4DB2-BD59-A6C34878D82A}">
                    <a16:rowId xmlns:a16="http://schemas.microsoft.com/office/drawing/2014/main" val="10000"/>
                  </a:ext>
                </a:extLst>
              </a:tr>
            </a:tbl>
          </a:graphicData>
        </a:graphic>
      </p:graphicFrame>
      <p:graphicFrame>
        <p:nvGraphicFramePr>
          <p:cNvPr id="59" name="Table 1"/>
          <p:cNvGraphicFramePr/>
          <p:nvPr>
            <p:extLst>
              <p:ext uri="{D42A27DB-BD31-4B8C-83A1-F6EECF244321}">
                <p14:modId xmlns:p14="http://schemas.microsoft.com/office/powerpoint/2010/main" val="1308482782"/>
              </p:ext>
            </p:extLst>
          </p:nvPr>
        </p:nvGraphicFramePr>
        <p:xfrm>
          <a:off x="8953500" y="7583424"/>
          <a:ext cx="7125200" cy="537633"/>
        </p:xfrm>
        <a:graphic>
          <a:graphicData uri="http://schemas.openxmlformats.org/drawingml/2006/table">
            <a:tbl>
              <a:tblPr>
                <a:tableStyleId>{4C3C2611-4C71-4FC5-86AE-919BDF0F9419}</a:tableStyleId>
              </a:tblPr>
              <a:tblGrid>
                <a:gridCol w="890650">
                  <a:extLst>
                    <a:ext uri="{9D8B030D-6E8A-4147-A177-3AD203B41FA5}">
                      <a16:colId xmlns:a16="http://schemas.microsoft.com/office/drawing/2014/main" val="20000"/>
                    </a:ext>
                  </a:extLst>
                </a:gridCol>
                <a:gridCol w="890650">
                  <a:extLst>
                    <a:ext uri="{9D8B030D-6E8A-4147-A177-3AD203B41FA5}">
                      <a16:colId xmlns:a16="http://schemas.microsoft.com/office/drawing/2014/main" val="20001"/>
                    </a:ext>
                  </a:extLst>
                </a:gridCol>
                <a:gridCol w="890650">
                  <a:extLst>
                    <a:ext uri="{9D8B030D-6E8A-4147-A177-3AD203B41FA5}">
                      <a16:colId xmlns:a16="http://schemas.microsoft.com/office/drawing/2014/main" val="20002"/>
                    </a:ext>
                  </a:extLst>
                </a:gridCol>
                <a:gridCol w="890650">
                  <a:extLst>
                    <a:ext uri="{9D8B030D-6E8A-4147-A177-3AD203B41FA5}">
                      <a16:colId xmlns:a16="http://schemas.microsoft.com/office/drawing/2014/main" val="20003"/>
                    </a:ext>
                  </a:extLst>
                </a:gridCol>
                <a:gridCol w="890650">
                  <a:extLst>
                    <a:ext uri="{9D8B030D-6E8A-4147-A177-3AD203B41FA5}">
                      <a16:colId xmlns:a16="http://schemas.microsoft.com/office/drawing/2014/main" val="20004"/>
                    </a:ext>
                  </a:extLst>
                </a:gridCol>
                <a:gridCol w="890650">
                  <a:extLst>
                    <a:ext uri="{9D8B030D-6E8A-4147-A177-3AD203B41FA5}">
                      <a16:colId xmlns:a16="http://schemas.microsoft.com/office/drawing/2014/main" val="20005"/>
                    </a:ext>
                  </a:extLst>
                </a:gridCol>
                <a:gridCol w="890650">
                  <a:extLst>
                    <a:ext uri="{9D8B030D-6E8A-4147-A177-3AD203B41FA5}">
                      <a16:colId xmlns:a16="http://schemas.microsoft.com/office/drawing/2014/main" val="20006"/>
                    </a:ext>
                  </a:extLst>
                </a:gridCol>
                <a:gridCol w="890650">
                  <a:extLst>
                    <a:ext uri="{9D8B030D-6E8A-4147-A177-3AD203B41FA5}">
                      <a16:colId xmlns:a16="http://schemas.microsoft.com/office/drawing/2014/main" val="20007"/>
                    </a:ext>
                  </a:extLst>
                </a:gridCol>
              </a:tblGrid>
              <a:tr h="537633">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508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254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extLst>
                  <a:ext uri="{0D108BD9-81ED-4DB2-BD59-A6C34878D82A}">
                    <a16:rowId xmlns:a16="http://schemas.microsoft.com/office/drawing/2014/main" val="10000"/>
                  </a:ext>
                </a:extLst>
              </a:tr>
            </a:tbl>
          </a:graphicData>
        </a:graphic>
      </p:graphicFrame>
      <p:sp>
        <p:nvSpPr>
          <p:cNvPr id="60" name="Rectangle"/>
          <p:cNvSpPr/>
          <p:nvPr/>
        </p:nvSpPr>
        <p:spPr>
          <a:xfrm>
            <a:off x="11391900" y="5118100"/>
            <a:ext cx="3492500" cy="723900"/>
          </a:xfrm>
          <a:prstGeom prst="rect">
            <a:avLst/>
          </a:prstGeom>
          <a:solidFill>
            <a:srgbClr val="E5E6E1"/>
          </a:solidFill>
          <a:ln w="38100">
            <a:solidFill>
              <a:srgbClr val="941100"/>
            </a:solidFill>
            <a:miter lim="400000"/>
          </a:ln>
          <a:effectLst>
            <a:outerShdw blurRad="254000" dir="1980000" rotWithShape="0">
              <a:srgbClr val="000000"/>
            </a:outerShdw>
          </a:effectLst>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61" name="hash(555-1234) =&gt; 5"/>
          <p:cNvSpPr/>
          <p:nvPr/>
        </p:nvSpPr>
        <p:spPr>
          <a:xfrm>
            <a:off x="11759179" y="5276850"/>
            <a:ext cx="2844801" cy="40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spAutoFit/>
          </a:bodyPr>
          <a:lstStyle/>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1">
                <a:solidFill>
                  <a:srgbClr val="941751"/>
                </a:solidFill>
                <a:latin typeface="Courier New"/>
                <a:ea typeface="Courier New"/>
                <a:cs typeface="Courier New"/>
                <a:sym typeface="Courier New"/>
              </a:defRPr>
            </a:pPr>
            <a:r>
              <a:rPr i="1">
                <a:solidFill>
                  <a:srgbClr val="945200"/>
                </a:solidFill>
              </a:rPr>
              <a:t>hash</a:t>
            </a:r>
            <a:r>
              <a:t>(555-1234) </a:t>
            </a:r>
            <a:r>
              <a:rPr>
                <a:solidFill>
                  <a:srgbClr val="945200"/>
                </a:solidFill>
              </a:rPr>
              <a:t>=&gt; </a:t>
            </a:r>
            <a:r>
              <a:t>5</a:t>
            </a:r>
          </a:p>
        </p:txBody>
      </p:sp>
      <p:sp>
        <p:nvSpPr>
          <p:cNvPr id="62" name="150 Main Street"/>
          <p:cNvSpPr/>
          <p:nvPr/>
        </p:nvSpPr>
        <p:spPr>
          <a:xfrm>
            <a:off x="12319000" y="6300724"/>
            <a:ext cx="2933700" cy="584200"/>
          </a:xfrm>
          <a:prstGeom prst="roundRect">
            <a:avLst>
              <a:gd name="adj" fmla="val 32609"/>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400" b="1" cap="all">
                <a:effectLst>
                  <a:outerShdw blurRad="38100" dist="12700" dir="5400000" rotWithShape="0">
                    <a:srgbClr val="000000">
                      <a:alpha val="50000"/>
                    </a:srgbClr>
                  </a:outerShdw>
                </a:effectLst>
                <a:latin typeface="Times New Roman"/>
                <a:ea typeface="Times New Roman"/>
                <a:cs typeface="Times New Roman"/>
                <a:sym typeface="Times New Roman"/>
              </a:defRPr>
            </a:lvl1pPr>
          </a:lstStyle>
          <a:p>
            <a:r>
              <a:t>150 Main Street</a:t>
            </a:r>
          </a:p>
        </p:txBody>
      </p:sp>
      <p:sp>
        <p:nvSpPr>
          <p:cNvPr id="63" name="Line"/>
          <p:cNvSpPr/>
          <p:nvPr/>
        </p:nvSpPr>
        <p:spPr>
          <a:xfrm>
            <a:off x="13805019" y="6930833"/>
            <a:ext cx="1" cy="939250"/>
          </a:xfrm>
          <a:prstGeom prst="line">
            <a:avLst/>
          </a:prstGeom>
          <a:ln w="76200">
            <a:solidFill>
              <a:srgbClr val="941100"/>
            </a:solidFill>
            <a:miter lim="400000"/>
            <a:headEnd type="stealth"/>
          </a:ln>
          <a:effectLst>
            <a:outerShdw blurRad="101600" dist="76200" dir="3060000" rotWithShape="0">
              <a:srgbClr val="000000">
                <a:alpha val="45000"/>
              </a:srgbClr>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66" name="Rounded Rectangle"/>
          <p:cNvGrpSpPr/>
          <p:nvPr/>
        </p:nvGrpSpPr>
        <p:grpSpPr>
          <a:xfrm>
            <a:off x="10966450" y="1670050"/>
            <a:ext cx="4876800" cy="2578100"/>
            <a:chOff x="0" y="0"/>
            <a:chExt cx="4876800" cy="2578100"/>
          </a:xfrm>
        </p:grpSpPr>
        <p:sp>
          <p:nvSpPr>
            <p:cNvPr id="65" name="Rounded Rectangle"/>
            <p:cNvSpPr/>
            <p:nvPr/>
          </p:nvSpPr>
          <p:spPr>
            <a:xfrm>
              <a:off x="57150" y="57150"/>
              <a:ext cx="4762500" cy="2463800"/>
            </a:xfrm>
            <a:prstGeom prst="roundRect">
              <a:avLst>
                <a:gd name="adj" fmla="val 7732"/>
              </a:avLst>
            </a:prstGeom>
            <a:blipFill rotWithShape="1">
              <a:blip r:embed="rId6"/>
              <a:srcRect/>
              <a:tile tx="0" ty="0" sx="100000" sy="100000" flip="none" algn="tl"/>
            </a:blipFill>
            <a:ln>
              <a:noFill/>
            </a:ln>
            <a:effectLst/>
          </p:spPr>
          <p:txBody>
            <a:bodyPr wrap="square" lIns="50800" tIns="50800" rIns="50800" bIns="50800" numCol="1" anchor="ctr">
              <a:noAutofit/>
            </a:bodyPr>
            <a:lstStyle/>
            <a:p>
              <a:pPr defTabSz="584200">
                <a:lnSpc>
                  <a:spcPct val="70000"/>
                </a:lnSpc>
                <a:defRPr sz="2600" b="1">
                  <a:solidFill>
                    <a:srgbClr val="FFFFFF"/>
                  </a:solidFill>
                  <a:effectLst>
                    <a:outerShdw blurRad="38100" dist="12700" dir="2700000" rotWithShape="0">
                      <a:srgbClr val="000000"/>
                    </a:outerShdw>
                  </a:effectLst>
                  <a:latin typeface="Comic Sans MS"/>
                  <a:ea typeface="Comic Sans MS"/>
                  <a:cs typeface="Comic Sans MS"/>
                  <a:sym typeface="Comic Sans MS"/>
                </a:defRPr>
              </a:pPr>
              <a:endParaRPr/>
            </a:p>
          </p:txBody>
        </p:sp>
        <p:pic>
          <p:nvPicPr>
            <p:cNvPr id="64" name="Rounded Rectangle Rounded rectangle" descr="Rounded Rectangle Rounded rectangle"/>
            <p:cNvPicPr>
              <a:picLocks/>
            </p:cNvPicPr>
            <p:nvPr/>
          </p:nvPicPr>
          <p:blipFill>
            <a:blip r:embed="rId7"/>
            <a:stretch>
              <a:fillRect/>
            </a:stretch>
          </p:blipFill>
          <p:spPr>
            <a:xfrm>
              <a:off x="0" y="0"/>
              <a:ext cx="4876800" cy="2578100"/>
            </a:xfrm>
            <a:prstGeom prst="rect">
              <a:avLst/>
            </a:prstGeom>
            <a:effectLst/>
          </p:spPr>
        </p:pic>
      </p:grpSp>
      <p:sp>
        <p:nvSpPr>
          <p:cNvPr id="67" name="Algorithm add(key, value)…"/>
          <p:cNvSpPr/>
          <p:nvPr/>
        </p:nvSpPr>
        <p:spPr>
          <a:xfrm>
            <a:off x="11276579" y="1835150"/>
            <a:ext cx="4432301" cy="1168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spAutoFit/>
          </a:bodyPr>
          <a:lstStyle/>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1">
                <a:solidFill>
                  <a:srgbClr val="73FDFF"/>
                </a:solidFill>
                <a:latin typeface="Courier New"/>
                <a:ea typeface="Courier New"/>
                <a:cs typeface="Courier New"/>
                <a:sym typeface="Courier New"/>
              </a:defRPr>
            </a:pPr>
            <a:r>
              <a:rPr i="1">
                <a:solidFill>
                  <a:srgbClr val="D4FB79"/>
                </a:solidFill>
              </a:rPr>
              <a:t>Algorithm</a:t>
            </a:r>
            <a:r>
              <a:rPr i="1"/>
              <a:t> </a:t>
            </a:r>
            <a:r>
              <a:t>add(key, value) </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1">
                <a:solidFill>
                  <a:srgbClr val="73FDFF"/>
                </a:solidFill>
                <a:latin typeface="Courier New"/>
                <a:ea typeface="Courier New"/>
                <a:cs typeface="Courier New"/>
                <a:sym typeface="Courier New"/>
              </a:defRPr>
            </a:pPr>
            <a:r>
              <a:t>    index = hash(key)</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1">
                <a:solidFill>
                  <a:srgbClr val="73FDFF"/>
                </a:solidFill>
                <a:latin typeface="Courier New"/>
                <a:ea typeface="Courier New"/>
                <a:cs typeface="Courier New"/>
                <a:sym typeface="Courier New"/>
              </a:defRPr>
            </a:pPr>
            <a:r>
              <a:t>    hashTable[index] = value</a:t>
            </a:r>
          </a:p>
        </p:txBody>
      </p:sp>
      <p:sp>
        <p:nvSpPr>
          <p:cNvPr id="68" name="Algorithm getValue(key)…"/>
          <p:cNvSpPr/>
          <p:nvPr/>
        </p:nvSpPr>
        <p:spPr>
          <a:xfrm>
            <a:off x="11301979" y="2978150"/>
            <a:ext cx="4432301" cy="1422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spAutoFit/>
          </a:bodyPr>
          <a:lstStyle/>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1">
                <a:solidFill>
                  <a:srgbClr val="73FDFF"/>
                </a:solidFill>
                <a:latin typeface="Courier New"/>
                <a:ea typeface="Courier New"/>
                <a:cs typeface="Courier New"/>
                <a:sym typeface="Courier New"/>
              </a:defRPr>
            </a:pPr>
            <a:r>
              <a:rPr i="1">
                <a:solidFill>
                  <a:srgbClr val="D4FB79"/>
                </a:solidFill>
              </a:rPr>
              <a:t>Algorithm</a:t>
            </a:r>
            <a:r>
              <a:t> getValue(key) </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1">
                <a:solidFill>
                  <a:srgbClr val="73FDFF"/>
                </a:solidFill>
                <a:latin typeface="Courier New"/>
                <a:ea typeface="Courier New"/>
                <a:cs typeface="Courier New"/>
                <a:sym typeface="Courier New"/>
              </a:defRPr>
            </a:pPr>
            <a:r>
              <a:t>    index = hash(key)</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1">
                <a:solidFill>
                  <a:srgbClr val="73FDFF"/>
                </a:solidFill>
                <a:latin typeface="Courier New"/>
                <a:ea typeface="Courier New"/>
                <a:cs typeface="Courier New"/>
                <a:sym typeface="Courier New"/>
              </a:defRPr>
            </a:pPr>
            <a:r>
              <a:t>    return hashTable[index]</a:t>
            </a:r>
            <a:endParaRPr i="1"/>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1">
                <a:solidFill>
                  <a:srgbClr val="73FDFF"/>
                </a:solidFill>
                <a:latin typeface="Courier New"/>
                <a:ea typeface="Courier New"/>
                <a:cs typeface="Courier New"/>
                <a:sym typeface="Courier New"/>
              </a:defRPr>
            </a:pPr>
            <a:endParaRPr i="1"/>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Choice xmlns:p14="http://schemas.microsoft.com/office/powerpoint/2010/main" xmlns:a14="http://schemas.microsoft.com/office/drawing/2010/main" xmlns:m="http://schemas.openxmlformats.org/officeDocument/2006/math" xmlns="" Requires="p14">
      <p:transition spd="fast" advClick="1" p14:dur="750">
        <p:pageCurlDoubl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55"/>
                                        </p:tgtEl>
                                        <p:attrNameLst>
                                          <p:attrName>style.visibility</p:attrName>
                                        </p:attrNameLst>
                                      </p:cBhvr>
                                      <p:to>
                                        <p:strVal val="visible"/>
                                      </p:to>
                                    </p:set>
                                    <p:anim calcmode="lin" valueType="num">
                                      <p:cBhvr>
                                        <p:cTn id="7" dur="1000" fill="hold"/>
                                        <p:tgtEl>
                                          <p:spTgt spid="55"/>
                                        </p:tgtEl>
                                        <p:attrNameLst>
                                          <p:attrName>ppt_w</p:attrName>
                                        </p:attrNameLst>
                                      </p:cBhvr>
                                      <p:tavLst>
                                        <p:tav tm="0">
                                          <p:val>
                                            <p:strVal val="4*#ppt_w"/>
                                          </p:val>
                                        </p:tav>
                                        <p:tav tm="100000">
                                          <p:val>
                                            <p:strVal val="#ppt_w"/>
                                          </p:val>
                                        </p:tav>
                                      </p:tavLst>
                                    </p:anim>
                                    <p:anim calcmode="lin" valueType="num">
                                      <p:cBhvr>
                                        <p:cTn id="8" dur="1000" fill="hold"/>
                                        <p:tgtEl>
                                          <p:spTgt spid="55"/>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56">
                                            <p:bg/>
                                          </p:spTgt>
                                        </p:tgtEl>
                                        <p:attrNameLst>
                                          <p:attrName>style.visibility</p:attrName>
                                        </p:attrNameLst>
                                      </p:cBhvr>
                                      <p:to>
                                        <p:strVal val="visible"/>
                                      </p:to>
                                    </p:set>
                                    <p:animEffect transition="in" filter="fade">
                                      <p:cBhvr>
                                        <p:cTn id="12" dur="500"/>
                                        <p:tgtEl>
                                          <p:spTgt spid="56">
                                            <p:bg/>
                                          </p:spTgt>
                                        </p:tgtEl>
                                      </p:cBhvr>
                                    </p:animEffect>
                                  </p:childTnLst>
                                </p:cTn>
                              </p:par>
                              <p:par>
                                <p:cTn id="13" presetID="10" presetClass="entr" presetSubtype="0" fill="hold" grpId="0" nodeType="withEffect">
                                  <p:stCondLst>
                                    <p:cond delay="0"/>
                                  </p:stCondLst>
                                  <p:iterate>
                                    <p:tmAbs val="0"/>
                                  </p:iterate>
                                  <p:childTnLst>
                                    <p:set>
                                      <p:cBhvr>
                                        <p:cTn id="14" fill="hold"/>
                                        <p:tgtEl>
                                          <p:spTgt spid="56">
                                            <p:txEl>
                                              <p:pRg st="0" end="0"/>
                                            </p:txEl>
                                          </p:spTgt>
                                        </p:tgtEl>
                                        <p:attrNameLst>
                                          <p:attrName>style.visibility</p:attrName>
                                        </p:attrNameLst>
                                      </p:cBhvr>
                                      <p:to>
                                        <p:strVal val="visible"/>
                                      </p:to>
                                    </p:set>
                                    <p:animEffect transition="in" filter="fade">
                                      <p:cBhvr>
                                        <p:cTn id="15" dur="500"/>
                                        <p:tgtEl>
                                          <p:spTgt spid="5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grpId="0" nodeType="clickEffect">
                                  <p:stCondLst>
                                    <p:cond delay="0"/>
                                  </p:stCondLst>
                                  <p:iterate>
                                    <p:tmAbs val="0"/>
                                  </p:iterate>
                                  <p:childTnLst>
                                    <p:set>
                                      <p:cBhvr>
                                        <p:cTn id="19" fill="hold"/>
                                        <p:tgtEl>
                                          <p:spTgt spid="56">
                                            <p:txEl>
                                              <p:pRg st="1" end="1"/>
                                            </p:txEl>
                                          </p:spTgt>
                                        </p:tgtEl>
                                        <p:attrNameLst>
                                          <p:attrName>style.visibility</p:attrName>
                                        </p:attrNameLst>
                                      </p:cBhvr>
                                      <p:to>
                                        <p:strVal val="visible"/>
                                      </p:to>
                                    </p:set>
                                    <p:animEffect transition="in" filter="fade">
                                      <p:cBhvr>
                                        <p:cTn id="20" dur="500"/>
                                        <p:tgtEl>
                                          <p:spTgt spid="5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grpId="0" nodeType="clickEffect">
                                  <p:stCondLst>
                                    <p:cond delay="0"/>
                                  </p:stCondLst>
                                  <p:iterate>
                                    <p:tmAbs val="0"/>
                                  </p:iterate>
                                  <p:childTnLst>
                                    <p:set>
                                      <p:cBhvr>
                                        <p:cTn id="24" fill="hold"/>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grpId="0" nodeType="clickEffect">
                                  <p:stCondLst>
                                    <p:cond delay="0"/>
                                  </p:stCondLst>
                                  <p:iterate>
                                    <p:tmAbs val="0"/>
                                  </p:iterate>
                                  <p:childTnLst>
                                    <p:set>
                                      <p:cBhvr>
                                        <p:cTn id="29" fill="hold"/>
                                        <p:tgtEl>
                                          <p:spTgt spid="56">
                                            <p:txEl>
                                              <p:pRg st="2" end="2"/>
                                            </p:txEl>
                                          </p:spTgt>
                                        </p:tgtEl>
                                        <p:attrNameLst>
                                          <p:attrName>style.visibility</p:attrName>
                                        </p:attrNameLst>
                                      </p:cBhvr>
                                      <p:to>
                                        <p:strVal val="visible"/>
                                      </p:to>
                                    </p:set>
                                    <p:animEffect transition="in" filter="fade">
                                      <p:cBhvr>
                                        <p:cTn id="30" dur="500"/>
                                        <p:tgtEl>
                                          <p:spTgt spid="56">
                                            <p:txEl>
                                              <p:pRg st="2" end="2"/>
                                            </p:txEl>
                                          </p:spTgt>
                                        </p:tgtEl>
                                      </p:cBhvr>
                                    </p:animEffect>
                                  </p:childTnLst>
                                </p:cTn>
                              </p:par>
                            </p:childTnLst>
                          </p:cTn>
                        </p:par>
                        <p:par>
                          <p:cTn id="31" fill="hold">
                            <p:stCondLst>
                              <p:cond delay="500"/>
                            </p:stCondLst>
                            <p:childTnLst>
                              <p:par>
                                <p:cTn id="32" presetID="10" presetClass="entr" fill="hold" grpId="0" nodeType="afterEffect">
                                  <p:stCondLst>
                                    <p:cond delay="0"/>
                                  </p:stCondLst>
                                  <p:iterate>
                                    <p:tmAbs val="0"/>
                                  </p:iterate>
                                  <p:childTnLst>
                                    <p:set>
                                      <p:cBhvr>
                                        <p:cTn id="33" fill="hold"/>
                                        <p:tgtEl>
                                          <p:spTgt spid="56">
                                            <p:txEl>
                                              <p:pRg st="3" end="3"/>
                                            </p:txEl>
                                          </p:spTgt>
                                        </p:tgtEl>
                                        <p:attrNameLst>
                                          <p:attrName>style.visibility</p:attrName>
                                        </p:attrNameLst>
                                      </p:cBhvr>
                                      <p:to>
                                        <p:strVal val="visible"/>
                                      </p:to>
                                    </p:set>
                                    <p:animEffect transition="in" filter="fade">
                                      <p:cBhvr>
                                        <p:cTn id="34" dur="500"/>
                                        <p:tgtEl>
                                          <p:spTgt spid="5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fill="hold" grpId="0" nodeType="clickEffect">
                                  <p:stCondLst>
                                    <p:cond delay="0"/>
                                  </p:stCondLst>
                                  <p:iterate>
                                    <p:tmAbs val="0"/>
                                  </p:iterate>
                                  <p:childTnLst>
                                    <p:set>
                                      <p:cBhvr>
                                        <p:cTn id="38" fill="hold"/>
                                        <p:tgtEl>
                                          <p:spTgt spid="56">
                                            <p:txEl>
                                              <p:pRg st="4" end="4"/>
                                            </p:txEl>
                                          </p:spTgt>
                                        </p:tgtEl>
                                        <p:attrNameLst>
                                          <p:attrName>style.visibility</p:attrName>
                                        </p:attrNameLst>
                                      </p:cBhvr>
                                      <p:to>
                                        <p:strVal val="visible"/>
                                      </p:to>
                                    </p:set>
                                    <p:animEffect transition="in" filter="fade">
                                      <p:cBhvr>
                                        <p:cTn id="39" dur="500"/>
                                        <p:tgtEl>
                                          <p:spTgt spid="56">
                                            <p:txEl>
                                              <p:pRg st="4" end="4"/>
                                            </p:txEl>
                                          </p:spTgt>
                                        </p:tgtEl>
                                      </p:cBhvr>
                                    </p:animEffect>
                                  </p:childTnLst>
                                </p:cTn>
                              </p:par>
                            </p:childTnLst>
                          </p:cTn>
                        </p:par>
                        <p:par>
                          <p:cTn id="40" fill="hold">
                            <p:stCondLst>
                              <p:cond delay="500"/>
                            </p:stCondLst>
                            <p:childTnLst>
                              <p:par>
                                <p:cTn id="41" presetID="10" presetClass="entr" fill="hold" grpId="0" nodeType="afterEffect">
                                  <p:stCondLst>
                                    <p:cond delay="0"/>
                                  </p:stCondLst>
                                  <p:iterate>
                                    <p:tmAbs val="0"/>
                                  </p:iterate>
                                  <p:childTnLst>
                                    <p:set>
                                      <p:cBhvr>
                                        <p:cTn id="42" fill="hold"/>
                                        <p:tgtEl>
                                          <p:spTgt spid="56">
                                            <p:txEl>
                                              <p:pRg st="5" end="5"/>
                                            </p:txEl>
                                          </p:spTgt>
                                        </p:tgtEl>
                                        <p:attrNameLst>
                                          <p:attrName>style.visibility</p:attrName>
                                        </p:attrNameLst>
                                      </p:cBhvr>
                                      <p:to>
                                        <p:strVal val="visible"/>
                                      </p:to>
                                    </p:set>
                                    <p:animEffect transition="in" filter="fade">
                                      <p:cBhvr>
                                        <p:cTn id="43" dur="500"/>
                                        <p:tgtEl>
                                          <p:spTgt spid="56">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fill="hold" grpId="0" nodeType="clickEffect">
                                  <p:stCondLst>
                                    <p:cond delay="0"/>
                                  </p:stCondLst>
                                  <p:iterate>
                                    <p:tmAbs val="0"/>
                                  </p:iterate>
                                  <p:childTnLst>
                                    <p:set>
                                      <p:cBhvr>
                                        <p:cTn id="47" fill="hold"/>
                                        <p:tgtEl>
                                          <p:spTgt spid="56">
                                            <p:txEl>
                                              <p:pRg st="6" end="6"/>
                                            </p:txEl>
                                          </p:spTgt>
                                        </p:tgtEl>
                                        <p:attrNameLst>
                                          <p:attrName>style.visibility</p:attrName>
                                        </p:attrNameLst>
                                      </p:cBhvr>
                                      <p:to>
                                        <p:strVal val="visible"/>
                                      </p:to>
                                    </p:set>
                                    <p:animEffect transition="in" filter="fade">
                                      <p:cBhvr>
                                        <p:cTn id="48" dur="500"/>
                                        <p:tgtEl>
                                          <p:spTgt spid="56">
                                            <p:txEl>
                                              <p:pRg st="6" end="6"/>
                                            </p:txEl>
                                          </p:spTgt>
                                        </p:tgtEl>
                                      </p:cBhvr>
                                    </p:animEffect>
                                  </p:childTnLst>
                                </p:cTn>
                              </p:par>
                            </p:childTnLst>
                          </p:cTn>
                        </p:par>
                        <p:par>
                          <p:cTn id="49" fill="hold">
                            <p:stCondLst>
                              <p:cond delay="500"/>
                            </p:stCondLst>
                            <p:childTnLst>
                              <p:par>
                                <p:cTn id="50" presetID="10" presetClass="entr" fill="hold" grpId="0" nodeType="afterEffect">
                                  <p:stCondLst>
                                    <p:cond delay="0"/>
                                  </p:stCondLst>
                                  <p:iterate>
                                    <p:tmAbs val="0"/>
                                  </p:iterate>
                                  <p:childTnLst>
                                    <p:set>
                                      <p:cBhvr>
                                        <p:cTn id="51" fill="hold"/>
                                        <p:tgtEl>
                                          <p:spTgt spid="56">
                                            <p:txEl>
                                              <p:pRg st="7" end="7"/>
                                            </p:txEl>
                                          </p:spTgt>
                                        </p:tgtEl>
                                        <p:attrNameLst>
                                          <p:attrName>style.visibility</p:attrName>
                                        </p:attrNameLst>
                                      </p:cBhvr>
                                      <p:to>
                                        <p:strVal val="visible"/>
                                      </p:to>
                                    </p:set>
                                    <p:animEffect transition="in" filter="fade">
                                      <p:cBhvr>
                                        <p:cTn id="52" dur="500"/>
                                        <p:tgtEl>
                                          <p:spTgt spid="56">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iterate>
                                    <p:tmAbs val="0"/>
                                  </p:iterate>
                                  <p:childTnLst>
                                    <p:set>
                                      <p:cBhvr>
                                        <p:cTn id="56" fill="hold"/>
                                        <p:tgtEl>
                                          <p:spTgt spid="59"/>
                                        </p:tgtEl>
                                        <p:attrNameLst>
                                          <p:attrName>style.visibility</p:attrName>
                                        </p:attrNameLst>
                                      </p:cBhvr>
                                      <p:to>
                                        <p:strVal val="visible"/>
                                      </p:to>
                                    </p:set>
                                    <p:animEffect transition="in" filter="wipe(left)">
                                      <p:cBhvr>
                                        <p:cTn id="57" dur="500"/>
                                        <p:tgtEl>
                                          <p:spTgt spid="59"/>
                                        </p:tgtEl>
                                      </p:cBhvr>
                                    </p:animEffect>
                                  </p:childTnLst>
                                </p:cTn>
                              </p:par>
                            </p:childTnLst>
                          </p:cTn>
                        </p:par>
                        <p:par>
                          <p:cTn id="58" fill="hold">
                            <p:stCondLst>
                              <p:cond delay="500"/>
                            </p:stCondLst>
                            <p:childTnLst>
                              <p:par>
                                <p:cTn id="59" presetID="22" presetClass="entr" presetSubtype="8" fill="hold" grpId="0" nodeType="afterEffect">
                                  <p:stCondLst>
                                    <p:cond delay="0"/>
                                  </p:stCondLst>
                                  <p:iterate>
                                    <p:tmAbs val="0"/>
                                  </p:iterate>
                                  <p:childTnLst>
                                    <p:set>
                                      <p:cBhvr>
                                        <p:cTn id="60" fill="hold"/>
                                        <p:tgtEl>
                                          <p:spTgt spid="58"/>
                                        </p:tgtEl>
                                        <p:attrNameLst>
                                          <p:attrName>style.visibility</p:attrName>
                                        </p:attrNameLst>
                                      </p:cBhvr>
                                      <p:to>
                                        <p:strVal val="visible"/>
                                      </p:to>
                                    </p:set>
                                    <p:animEffect transition="in" filter="wipe(left)">
                                      <p:cBhvr>
                                        <p:cTn id="61" dur="500"/>
                                        <p:tgtEl>
                                          <p:spTgt spid="58"/>
                                        </p:tgtEl>
                                      </p:cBhvr>
                                    </p:animEffect>
                                  </p:childTnLst>
                                </p:cTn>
                              </p:par>
                            </p:childTnLst>
                          </p:cTn>
                        </p:par>
                      </p:childTnLst>
                    </p:cTn>
                  </p:par>
                  <p:par>
                    <p:cTn id="62" fill="hold">
                      <p:stCondLst>
                        <p:cond delay="indefinite"/>
                      </p:stCondLst>
                      <p:childTnLst>
                        <p:par>
                          <p:cTn id="63" fill="hold">
                            <p:stCondLst>
                              <p:cond delay="0"/>
                            </p:stCondLst>
                            <p:childTnLst>
                              <p:par>
                                <p:cTn id="64" presetID="23" presetClass="entr" presetSubtype="16" fill="hold" grpId="0" nodeType="clickEffect">
                                  <p:stCondLst>
                                    <p:cond delay="0"/>
                                  </p:stCondLst>
                                  <p:iterate>
                                    <p:tmAbs val="0"/>
                                  </p:iterate>
                                  <p:childTnLst>
                                    <p:set>
                                      <p:cBhvr>
                                        <p:cTn id="65" fill="hold"/>
                                        <p:tgtEl>
                                          <p:spTgt spid="60"/>
                                        </p:tgtEl>
                                        <p:attrNameLst>
                                          <p:attrName>style.visibility</p:attrName>
                                        </p:attrNameLst>
                                      </p:cBhvr>
                                      <p:to>
                                        <p:strVal val="visible"/>
                                      </p:to>
                                    </p:set>
                                    <p:anim calcmode="lin" valueType="num">
                                      <p:cBhvr>
                                        <p:cTn id="66" dur="500" fill="hold"/>
                                        <p:tgtEl>
                                          <p:spTgt spid="60"/>
                                        </p:tgtEl>
                                        <p:attrNameLst>
                                          <p:attrName>ppt_w</p:attrName>
                                        </p:attrNameLst>
                                      </p:cBhvr>
                                      <p:tavLst>
                                        <p:tav tm="0">
                                          <p:val>
                                            <p:fltVal val="0"/>
                                          </p:val>
                                        </p:tav>
                                        <p:tav tm="100000">
                                          <p:val>
                                            <p:strVal val="#ppt_w"/>
                                          </p:val>
                                        </p:tav>
                                      </p:tavLst>
                                    </p:anim>
                                    <p:anim calcmode="lin" valueType="num">
                                      <p:cBhvr>
                                        <p:cTn id="67" dur="500" fill="hold"/>
                                        <p:tgtEl>
                                          <p:spTgt spid="60"/>
                                        </p:tgtEl>
                                        <p:attrNameLst>
                                          <p:attrName>ppt_h</p:attrName>
                                        </p:attrNameLst>
                                      </p:cBhvr>
                                      <p:tavLst>
                                        <p:tav tm="0">
                                          <p:val>
                                            <p:fltVal val="0"/>
                                          </p:val>
                                        </p:tav>
                                        <p:tav tm="100000">
                                          <p:val>
                                            <p:strVal val="#ppt_h"/>
                                          </p:val>
                                        </p:tav>
                                      </p:tavLst>
                                    </p:anim>
                                  </p:childTnLst>
                                </p:cTn>
                              </p:par>
                            </p:childTnLst>
                          </p:cTn>
                        </p:par>
                        <p:par>
                          <p:cTn id="68" fill="hold">
                            <p:stCondLst>
                              <p:cond delay="500"/>
                            </p:stCondLst>
                            <p:childTnLst>
                              <p:par>
                                <p:cTn id="69" presetID="1" presetClass="entr" presetSubtype="0" fill="hold" grpId="0" nodeType="afterEffect">
                                  <p:stCondLst>
                                    <p:cond delay="0"/>
                                  </p:stCondLst>
                                  <p:iterate type="lt">
                                    <p:tmAbs val="100"/>
                                  </p:iterate>
                                  <p:childTnLst>
                                    <p:set>
                                      <p:cBhvr>
                                        <p:cTn id="70" fill="hold"/>
                                        <p:tgtEl>
                                          <p:spTgt spid="6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iterate>
                                    <p:tmAbs val="0"/>
                                  </p:iterate>
                                  <p:childTnLst>
                                    <p:set>
                                      <p:cBhvr>
                                        <p:cTn id="74" fill="hold"/>
                                        <p:tgtEl>
                                          <p:spTgt spid="63"/>
                                        </p:tgtEl>
                                        <p:attrNameLst>
                                          <p:attrName>style.visibility</p:attrName>
                                        </p:attrNameLst>
                                      </p:cBhvr>
                                      <p:to>
                                        <p:strVal val="visible"/>
                                      </p:to>
                                    </p:set>
                                    <p:animEffect transition="in" filter="wipe(down)">
                                      <p:cBhvr>
                                        <p:cTn id="75" dur="500"/>
                                        <p:tgtEl>
                                          <p:spTgt spid="63"/>
                                        </p:tgtEl>
                                      </p:cBhvr>
                                    </p:animEffect>
                                  </p:childTnLst>
                                </p:cTn>
                              </p:par>
                            </p:childTnLst>
                          </p:cTn>
                        </p:par>
                        <p:par>
                          <p:cTn id="76" fill="hold">
                            <p:stCondLst>
                              <p:cond delay="500"/>
                            </p:stCondLst>
                            <p:childTnLst>
                              <p:par>
                                <p:cTn id="77" presetID="22" presetClass="entr" presetSubtype="4" fill="hold" grpId="0" nodeType="afterEffect">
                                  <p:stCondLst>
                                    <p:cond delay="0"/>
                                  </p:stCondLst>
                                  <p:iterate>
                                    <p:tmAbs val="0"/>
                                  </p:iterate>
                                  <p:childTnLst>
                                    <p:set>
                                      <p:cBhvr>
                                        <p:cTn id="78" fill="hold"/>
                                        <p:tgtEl>
                                          <p:spTgt spid="62"/>
                                        </p:tgtEl>
                                        <p:attrNameLst>
                                          <p:attrName>style.visibility</p:attrName>
                                        </p:attrNameLst>
                                      </p:cBhvr>
                                      <p:to>
                                        <p:strVal val="visible"/>
                                      </p:to>
                                    </p:set>
                                    <p:animEffect transition="in" filter="wipe(down)">
                                      <p:cBhvr>
                                        <p:cTn id="79" dur="500"/>
                                        <p:tgtEl>
                                          <p:spTgt spid="6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fill="hold" grpId="0" nodeType="clickEffect">
                                  <p:stCondLst>
                                    <p:cond delay="0"/>
                                  </p:stCondLst>
                                  <p:iterate>
                                    <p:tmAbs val="0"/>
                                  </p:iterate>
                                  <p:childTnLst>
                                    <p:set>
                                      <p:cBhvr>
                                        <p:cTn id="83" fill="hold"/>
                                        <p:tgtEl>
                                          <p:spTgt spid="66"/>
                                        </p:tgtEl>
                                        <p:attrNameLst>
                                          <p:attrName>style.visibility</p:attrName>
                                        </p:attrNameLst>
                                      </p:cBhvr>
                                      <p:to>
                                        <p:strVal val="visible"/>
                                      </p:to>
                                    </p:set>
                                    <p:animEffect transition="in" filter="fade">
                                      <p:cBhvr>
                                        <p:cTn id="84" dur="500"/>
                                        <p:tgtEl>
                                          <p:spTgt spid="66"/>
                                        </p:tgtEl>
                                      </p:cBhvr>
                                    </p:animEffect>
                                  </p:childTnLst>
                                </p:cTn>
                              </p:par>
                            </p:childTnLst>
                          </p:cTn>
                        </p:par>
                        <p:par>
                          <p:cTn id="85" fill="hold">
                            <p:stCondLst>
                              <p:cond delay="500"/>
                            </p:stCondLst>
                            <p:childTnLst>
                              <p:par>
                                <p:cTn id="86" presetID="1" presetClass="entr" presetSubtype="0" fill="hold" grpId="0" nodeType="afterEffect">
                                  <p:stCondLst>
                                    <p:cond delay="0"/>
                                  </p:stCondLst>
                                  <p:iterate type="lt">
                                    <p:tmAbs val="100"/>
                                  </p:iterate>
                                  <p:childTnLst>
                                    <p:set>
                                      <p:cBhvr>
                                        <p:cTn id="87" fill="hold"/>
                                        <p:tgtEl>
                                          <p:spTgt spid="67"/>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iterate type="lt">
                                    <p:tmAbs val="100"/>
                                  </p:iterate>
                                  <p:childTnLst>
                                    <p:set>
                                      <p:cBhvr>
                                        <p:cTn id="91" fill="hold"/>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advAuto="0"/>
      <p:bldP spid="56" grpId="0" build="p" bldLvl="5" animBg="1" advAuto="0"/>
      <p:bldP spid="57" grpId="0" animBg="1" advAuto="0"/>
      <p:bldP spid="58" grpId="0" animBg="1" advAuto="0"/>
      <p:bldP spid="59" grpId="0" animBg="1" advAuto="0"/>
      <p:bldP spid="60" grpId="0" animBg="1" advAuto="0"/>
      <p:bldP spid="61" grpId="0" animBg="1" advAuto="0"/>
      <p:bldP spid="62" grpId="0" animBg="1" advAuto="0"/>
      <p:bldP spid="63" grpId="0" animBg="1" advAuto="0"/>
      <p:bldP spid="66" grpId="0" animBg="1" advAuto="0"/>
      <p:bldP spid="67" grpId="0" animBg="1" advAuto="0"/>
      <p:bldP spid="68"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Hash Functions"/>
          <p:cNvSpPr txBox="1">
            <a:spLocks noGrp="1"/>
          </p:cNvSpPr>
          <p:nvPr>
            <p:ph type="title"/>
          </p:nvPr>
        </p:nvSpPr>
        <p:spPr>
          <a:prstGeom prst="rect">
            <a:avLst/>
          </a:prstGeom>
        </p:spPr>
        <p:txBody>
          <a:bodyPr/>
          <a:lstStyle/>
          <a:p>
            <a:r>
              <a:t>Hash Functions</a:t>
            </a:r>
          </a:p>
        </p:txBody>
      </p:sp>
      <p:sp>
        <p:nvSpPr>
          <p:cNvPr id="73" name="Perfect Hash Function…"/>
          <p:cNvSpPr txBox="1">
            <a:spLocks noGrp="1"/>
          </p:cNvSpPr>
          <p:nvPr>
            <p:ph type="body" idx="1"/>
          </p:nvPr>
        </p:nvSpPr>
        <p:spPr>
          <a:xfrm>
            <a:off x="127000" y="1562100"/>
            <a:ext cx="8864600" cy="6889750"/>
          </a:xfrm>
          <a:prstGeom prst="rect">
            <a:avLst/>
          </a:prstGeom>
        </p:spPr>
        <p:txBody>
          <a:bodyPr/>
          <a:lstStyle/>
          <a:p>
            <a:pPr>
              <a:buBlip>
                <a:blip r:embed="rId3"/>
              </a:buBlip>
            </a:pPr>
            <a:r>
              <a:rPr sz="3000" dirty="0"/>
              <a:t>Perfect Hash Function</a:t>
            </a:r>
          </a:p>
          <a:p>
            <a:pPr lvl="1">
              <a:buBlip>
                <a:blip r:embed="rId3"/>
              </a:buBlip>
            </a:pPr>
            <a:r>
              <a:rPr sz="3000" dirty="0"/>
              <a:t>Maps each search key into a different integer that is suitable as an index to the hash table</a:t>
            </a:r>
          </a:p>
          <a:p>
            <a:pPr>
              <a:buBlip>
                <a:blip r:embed="rId3"/>
              </a:buBlip>
            </a:pPr>
            <a:r>
              <a:rPr sz="3000" dirty="0"/>
              <a:t>Sparse Hash Table</a:t>
            </a:r>
          </a:p>
          <a:p>
            <a:pPr lvl="1">
              <a:buBlip>
                <a:blip r:embed="rId3"/>
              </a:buBlip>
            </a:pPr>
            <a:r>
              <a:rPr sz="3000" dirty="0"/>
              <a:t>Only a few elements in hash table are in use</a:t>
            </a:r>
          </a:p>
          <a:p>
            <a:pPr>
              <a:buBlip>
                <a:blip r:embed="rId3"/>
              </a:buBlip>
            </a:pPr>
            <a:r>
              <a:rPr sz="3000" dirty="0"/>
              <a:t>Typical Hash Function</a:t>
            </a:r>
          </a:p>
          <a:p>
            <a:pPr lvl="1">
              <a:buBlip>
                <a:blip r:embed="rId3"/>
              </a:buBlip>
            </a:pPr>
            <a:r>
              <a:rPr sz="3000" dirty="0"/>
              <a:t>Convert the search key into hash code</a:t>
            </a:r>
          </a:p>
          <a:p>
            <a:pPr lvl="1">
              <a:buBlip>
                <a:blip r:embed="rId3"/>
              </a:buBlip>
            </a:pPr>
            <a:r>
              <a:rPr sz="3000" dirty="0"/>
              <a:t>Compress hash code into range of hash table</a:t>
            </a:r>
          </a:p>
          <a:p>
            <a:pPr>
              <a:buBlip>
                <a:blip r:embed="rId3"/>
              </a:buBlip>
            </a:pPr>
            <a:r>
              <a:rPr sz="3000" dirty="0"/>
              <a:t>Collision</a:t>
            </a:r>
          </a:p>
          <a:p>
            <a:pPr lvl="1">
              <a:buBlip>
                <a:blip r:embed="rId3"/>
              </a:buBlip>
            </a:pPr>
            <a:r>
              <a:rPr sz="3000" dirty="0"/>
              <a:t>Hash function returns the same hash code for two different search keys</a:t>
            </a:r>
          </a:p>
        </p:txBody>
      </p:sp>
      <p:sp>
        <p:nvSpPr>
          <p:cNvPr id="74" name="Rectangle"/>
          <p:cNvSpPr/>
          <p:nvPr/>
        </p:nvSpPr>
        <p:spPr>
          <a:xfrm>
            <a:off x="9023350" y="1608113"/>
            <a:ext cx="7061200" cy="4984750"/>
          </a:xfrm>
          <a:prstGeom prst="rect">
            <a:avLst/>
          </a:prstGeom>
          <a:solidFill>
            <a:srgbClr val="E5E6E1"/>
          </a:solidFill>
          <a:ln w="38100">
            <a:solidFill>
              <a:srgbClr val="941100"/>
            </a:solidFill>
            <a:miter lim="400000"/>
          </a:ln>
          <a:effectLst>
            <a:outerShdw blurRad="254000" dir="1980000" rotWithShape="0">
              <a:srgbClr val="000000"/>
            </a:outerShdw>
          </a:effectLst>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75" name="Our small town has 700 residents…"/>
          <p:cNvSpPr/>
          <p:nvPr/>
        </p:nvSpPr>
        <p:spPr>
          <a:xfrm>
            <a:off x="8947150" y="1594669"/>
            <a:ext cx="8386812" cy="5001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a:spAutoFit/>
          </a:bodyPr>
          <a:lstStyle/>
          <a:p>
            <a:pPr marL="228600" indent="-228600" algn="l" defTabSz="457200">
              <a:buSzPct val="149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b="1">
                <a:solidFill>
                  <a:srgbClr val="941751"/>
                </a:solidFill>
                <a:latin typeface="Courier New"/>
                <a:ea typeface="Courier New"/>
                <a:cs typeface="Courier New"/>
                <a:sym typeface="Courier New"/>
              </a:defRPr>
            </a:pPr>
            <a:r>
              <a:rPr i="1" dirty="0">
                <a:solidFill>
                  <a:srgbClr val="945200"/>
                </a:solidFill>
              </a:rPr>
              <a:t>Our small town has </a:t>
            </a:r>
            <a:r>
              <a:rPr i="1" dirty="0"/>
              <a:t>700</a:t>
            </a:r>
            <a:r>
              <a:rPr i="1" dirty="0">
                <a:solidFill>
                  <a:srgbClr val="945200"/>
                </a:solidFill>
              </a:rPr>
              <a:t> residents</a:t>
            </a:r>
          </a:p>
          <a:p>
            <a:pPr marL="228600" indent="-228600" algn="l" defTabSz="457200">
              <a:buSzPct val="149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b="1">
                <a:solidFill>
                  <a:srgbClr val="941751"/>
                </a:solidFill>
                <a:latin typeface="Courier New"/>
                <a:ea typeface="Courier New"/>
                <a:cs typeface="Courier New"/>
                <a:sym typeface="Courier New"/>
              </a:defRPr>
            </a:pPr>
            <a:endParaRPr i="1" dirty="0">
              <a:solidFill>
                <a:srgbClr val="945200"/>
              </a:solidFill>
            </a:endParaRPr>
          </a:p>
          <a:p>
            <a:pPr marL="228600" indent="-228600" algn="l" defTabSz="457200">
              <a:buSzPct val="149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b="1">
                <a:solidFill>
                  <a:srgbClr val="941751"/>
                </a:solidFill>
                <a:latin typeface="Courier New"/>
                <a:ea typeface="Courier New"/>
                <a:cs typeface="Courier New"/>
                <a:sym typeface="Courier New"/>
              </a:defRPr>
            </a:pPr>
            <a:r>
              <a:rPr i="1" dirty="0">
                <a:solidFill>
                  <a:srgbClr val="945200"/>
                </a:solidFill>
              </a:rPr>
              <a:t>All telephone numbers are part of the 555 exchange</a:t>
            </a:r>
          </a:p>
          <a:p>
            <a:pPr marL="228600" indent="-228600" algn="l" defTabSz="457200">
              <a:buSzPct val="149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b="1">
                <a:solidFill>
                  <a:srgbClr val="941751"/>
                </a:solidFill>
                <a:latin typeface="Courier New"/>
                <a:ea typeface="Courier New"/>
                <a:cs typeface="Courier New"/>
                <a:sym typeface="Courier New"/>
              </a:defRPr>
            </a:pPr>
            <a:endParaRPr i="1" dirty="0">
              <a:solidFill>
                <a:srgbClr val="945200"/>
              </a:solidFill>
            </a:endParaRPr>
          </a:p>
          <a:p>
            <a:pPr marL="228600" indent="-228600" algn="l" defTabSz="457200">
              <a:buSzPct val="149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b="1">
                <a:solidFill>
                  <a:srgbClr val="941751"/>
                </a:solidFill>
                <a:latin typeface="Courier New"/>
                <a:ea typeface="Courier New"/>
                <a:cs typeface="Courier New"/>
                <a:sym typeface="Courier New"/>
              </a:defRPr>
            </a:pPr>
            <a:r>
              <a:rPr i="1" dirty="0">
                <a:solidFill>
                  <a:srgbClr val="945200"/>
                </a:solidFill>
              </a:rPr>
              <a:t>Simple hash for our telephone numbers:	</a:t>
            </a:r>
          </a:p>
          <a:p>
            <a:pPr marL="685800" lvl="2" indent="-228600" algn="l" defTabSz="457200">
              <a:buSzPct val="149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b="1">
                <a:solidFill>
                  <a:srgbClr val="941751"/>
                </a:solidFill>
                <a:latin typeface="Courier New"/>
                <a:ea typeface="Courier New"/>
                <a:cs typeface="Courier New"/>
                <a:sym typeface="Courier New"/>
              </a:defRPr>
            </a:pPr>
            <a:r>
              <a:rPr i="1" dirty="0">
                <a:solidFill>
                  <a:srgbClr val="945200"/>
                </a:solidFill>
              </a:rPr>
              <a:t>return the 4-digit extension</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b="1">
                <a:solidFill>
                  <a:srgbClr val="941751"/>
                </a:solidFill>
                <a:latin typeface="Courier New"/>
                <a:ea typeface="Courier New"/>
                <a:cs typeface="Courier New"/>
                <a:sym typeface="Courier New"/>
              </a:defRPr>
            </a:pPr>
            <a:endParaRPr i="1" dirty="0">
              <a:solidFill>
                <a:srgbClr val="945200"/>
              </a:solidFill>
            </a:endParaRPr>
          </a:p>
          <a:p>
            <a:pPr lvl="3"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b="1">
                <a:solidFill>
                  <a:srgbClr val="941751"/>
                </a:solidFill>
                <a:latin typeface="Courier New"/>
                <a:ea typeface="Courier New"/>
                <a:cs typeface="Courier New"/>
                <a:sym typeface="Courier New"/>
              </a:defRPr>
            </a:pPr>
            <a:r>
              <a:rPr i="1" dirty="0">
                <a:solidFill>
                  <a:srgbClr val="945200"/>
                </a:solidFill>
              </a:rPr>
              <a:t>			hash</a:t>
            </a:r>
            <a:r>
              <a:rPr dirty="0"/>
              <a:t>(555-1234) </a:t>
            </a:r>
            <a:r>
              <a:rPr dirty="0">
                <a:solidFill>
                  <a:srgbClr val="945200"/>
                </a:solidFill>
              </a:rPr>
              <a:t>=&gt; </a:t>
            </a:r>
            <a:r>
              <a:rPr dirty="0"/>
              <a:t>1234</a:t>
            </a:r>
            <a:endParaRPr i="1" dirty="0">
              <a:solidFill>
                <a:srgbClr val="945200"/>
              </a:solidFill>
            </a:endParaRP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b="1">
                <a:solidFill>
                  <a:srgbClr val="941751"/>
                </a:solidFill>
                <a:latin typeface="Courier New"/>
                <a:ea typeface="Courier New"/>
                <a:cs typeface="Courier New"/>
                <a:sym typeface="Courier New"/>
              </a:defRPr>
            </a:pPr>
            <a:endParaRPr i="1" dirty="0">
              <a:solidFill>
                <a:srgbClr val="945200"/>
              </a:solidFill>
            </a:endParaRPr>
          </a:p>
          <a:p>
            <a:pPr marL="228600" indent="-228600" algn="l" defTabSz="457200">
              <a:buSzPct val="149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b="1">
                <a:solidFill>
                  <a:srgbClr val="941751"/>
                </a:solidFill>
                <a:latin typeface="Courier New"/>
                <a:ea typeface="Courier New"/>
                <a:cs typeface="Courier New"/>
                <a:sym typeface="Courier New"/>
              </a:defRPr>
            </a:pPr>
            <a:r>
              <a:rPr i="1" dirty="0">
                <a:solidFill>
                  <a:srgbClr val="945200"/>
                </a:solidFill>
              </a:rPr>
              <a:t>Requires a hash table of 10,000 elements</a:t>
            </a:r>
          </a:p>
          <a:p>
            <a:pPr marL="685800" lvl="2" indent="-228600" algn="l" defTabSz="457200">
              <a:buSzPct val="149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b="1">
                <a:solidFill>
                  <a:srgbClr val="941751"/>
                </a:solidFill>
                <a:latin typeface="Courier New"/>
                <a:ea typeface="Courier New"/>
                <a:cs typeface="Courier New"/>
                <a:sym typeface="Courier New"/>
              </a:defRPr>
            </a:pPr>
            <a:r>
              <a:rPr i="1" dirty="0">
                <a:solidFill>
                  <a:srgbClr val="945200"/>
                </a:solidFill>
              </a:rPr>
              <a:t>Hash value range : </a:t>
            </a:r>
            <a:r>
              <a:rPr dirty="0"/>
              <a:t>0000 - 9999</a:t>
            </a:r>
            <a:endParaRPr i="1" dirty="0">
              <a:solidFill>
                <a:srgbClr val="945200"/>
              </a:solidFill>
            </a:endParaRP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b="1">
                <a:solidFill>
                  <a:srgbClr val="941751"/>
                </a:solidFill>
                <a:latin typeface="Courier New"/>
                <a:ea typeface="Courier New"/>
                <a:cs typeface="Courier New"/>
                <a:sym typeface="Courier New"/>
              </a:defRPr>
            </a:pPr>
            <a:endParaRPr i="1" dirty="0">
              <a:solidFill>
                <a:srgbClr val="945200"/>
              </a:solidFill>
            </a:endParaRPr>
          </a:p>
          <a:p>
            <a:pPr algn="l" defTabSz="457200">
              <a:buSzPct val="149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b="1">
                <a:solidFill>
                  <a:srgbClr val="941751"/>
                </a:solidFill>
                <a:latin typeface="Courier New"/>
                <a:ea typeface="Courier New"/>
                <a:cs typeface="Courier New"/>
                <a:sym typeface="Courier New"/>
              </a:defRPr>
            </a:pPr>
            <a:r>
              <a:rPr i="1" dirty="0">
                <a:solidFill>
                  <a:srgbClr val="945200"/>
                </a:solidFill>
              </a:rPr>
              <a:t>Table will be sparse</a:t>
            </a:r>
          </a:p>
          <a:p>
            <a:pPr marL="685800" lvl="2" indent="-228600" algn="l" defTabSz="457200">
              <a:buSzPct val="149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b="1">
                <a:solidFill>
                  <a:srgbClr val="941751"/>
                </a:solidFill>
                <a:latin typeface="Courier New"/>
                <a:ea typeface="Courier New"/>
                <a:cs typeface="Courier New"/>
                <a:sym typeface="Courier New"/>
              </a:defRPr>
            </a:pPr>
            <a:r>
              <a:rPr i="1" dirty="0">
                <a:solidFill>
                  <a:srgbClr val="945200"/>
                </a:solidFill>
              </a:rPr>
              <a:t>9,300 elements will not be used</a:t>
            </a:r>
          </a:p>
        </p:txBody>
      </p:sp>
      <p:pic>
        <p:nvPicPr>
          <p:cNvPr id="76" name="Rounded Rectangle Rounded rectangle" descr="Rounded Rectangle Rounded rectangle"/>
          <p:cNvPicPr>
            <a:picLocks/>
          </p:cNvPicPr>
          <p:nvPr/>
        </p:nvPicPr>
        <p:blipFill>
          <a:blip r:embed="rId4"/>
          <a:stretch>
            <a:fillRect/>
          </a:stretch>
        </p:blipFill>
        <p:spPr>
          <a:xfrm>
            <a:off x="8947150" y="6398006"/>
            <a:ext cx="7213600" cy="2303180"/>
          </a:xfrm>
          <a:prstGeom prst="rect">
            <a:avLst/>
          </a:prstGeom>
          <a:effectLst>
            <a:outerShdw blurRad="266700" dir="2700000" rotWithShape="0">
              <a:srgbClr val="000000"/>
            </a:outerShdw>
          </a:effectLst>
        </p:spPr>
      </p:pic>
      <p:sp>
        <p:nvSpPr>
          <p:cNvPr id="77" name="Algorithm getHashIndex(phoneNumber) // Returns an index to an array…"/>
          <p:cNvSpPr/>
          <p:nvPr/>
        </p:nvSpPr>
        <p:spPr>
          <a:xfrm>
            <a:off x="9265982" y="6543201"/>
            <a:ext cx="5372101" cy="152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spAutoFit/>
          </a:bodyPr>
          <a:lstStyle/>
          <a:p>
            <a:pPr algn="l" defTabSz="457200">
              <a:lnSpc>
                <a:spcPct val="1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1">
                <a:solidFill>
                  <a:srgbClr val="73FDFF"/>
                </a:solidFill>
                <a:latin typeface="Courier New"/>
                <a:ea typeface="Courier New"/>
                <a:cs typeface="Courier New"/>
                <a:sym typeface="Courier New"/>
              </a:defRPr>
            </a:pPr>
            <a:r>
              <a:rPr sz="1600" i="1" dirty="0">
                <a:solidFill>
                  <a:srgbClr val="D4FB79"/>
                </a:solidFill>
              </a:rPr>
              <a:t>Algorithm</a:t>
            </a:r>
            <a:r>
              <a:rPr sz="1600" dirty="0"/>
              <a:t> </a:t>
            </a:r>
            <a:r>
              <a:rPr sz="1600" dirty="0" err="1"/>
              <a:t>getHashIndex</a:t>
            </a:r>
            <a:r>
              <a:rPr sz="1600" dirty="0"/>
              <a:t>(</a:t>
            </a:r>
            <a:r>
              <a:rPr sz="1600" dirty="0" err="1"/>
              <a:t>phoneNumber</a:t>
            </a:r>
            <a:r>
              <a:rPr sz="1600" dirty="0"/>
              <a:t>)</a:t>
            </a:r>
            <a:br>
              <a:rPr sz="1600" dirty="0"/>
            </a:br>
            <a:r>
              <a:rPr sz="1600" dirty="0"/>
              <a:t>// Returns an index to an array </a:t>
            </a:r>
          </a:p>
          <a:p>
            <a:pPr algn="l" defTabSz="457200">
              <a:lnSpc>
                <a:spcPct val="1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1">
                <a:solidFill>
                  <a:srgbClr val="73FDFF"/>
                </a:solidFill>
                <a:latin typeface="Courier New"/>
                <a:ea typeface="Courier New"/>
                <a:cs typeface="Courier New"/>
                <a:sym typeface="Courier New"/>
              </a:defRPr>
            </a:pPr>
            <a:r>
              <a:rPr sz="1600" dirty="0"/>
              <a:t>// of </a:t>
            </a:r>
            <a:r>
              <a:rPr sz="1600" dirty="0" err="1"/>
              <a:t>tableSize</a:t>
            </a:r>
            <a:r>
              <a:rPr sz="1600" dirty="0"/>
              <a:t> locations.</a:t>
            </a:r>
          </a:p>
          <a:p>
            <a:pPr algn="l" defTabSz="457200">
              <a:lnSpc>
                <a:spcPct val="1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1">
                <a:solidFill>
                  <a:srgbClr val="73FDFF"/>
                </a:solidFill>
                <a:latin typeface="Courier New"/>
                <a:ea typeface="Courier New"/>
                <a:cs typeface="Courier New"/>
                <a:sym typeface="Courier New"/>
              </a:defRPr>
            </a:pPr>
            <a:r>
              <a:rPr sz="1600" dirty="0" err="1"/>
              <a:t>i</a:t>
            </a:r>
            <a:r>
              <a:rPr sz="1600" dirty="0"/>
              <a:t> = last four digits of </a:t>
            </a:r>
            <a:r>
              <a:rPr sz="1600" dirty="0" err="1"/>
              <a:t>phoneNumber</a:t>
            </a:r>
            <a:r>
              <a:rPr sz="1600" dirty="0"/>
              <a:t> return </a:t>
            </a:r>
            <a:r>
              <a:rPr sz="1600" dirty="0" err="1"/>
              <a:t>i</a:t>
            </a:r>
            <a:r>
              <a:rPr sz="1600" dirty="0"/>
              <a:t> % </a:t>
            </a:r>
            <a:r>
              <a:rPr sz="1600" dirty="0" err="1"/>
              <a:t>tableSize</a:t>
            </a:r>
            <a:endParaRPr sz="1600" dirty="0"/>
          </a:p>
        </p:txBody>
      </p:sp>
      <p:sp>
        <p:nvSpPr>
          <p:cNvPr id="78" name="getHashIndex(555-0721) =&gt; 21"/>
          <p:cNvSpPr/>
          <p:nvPr/>
        </p:nvSpPr>
        <p:spPr>
          <a:xfrm>
            <a:off x="10172700" y="7975437"/>
            <a:ext cx="3558667"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3"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b="1">
                <a:solidFill>
                  <a:srgbClr val="FFFB00"/>
                </a:solidFill>
                <a:latin typeface="Courier New"/>
                <a:ea typeface="Courier New"/>
                <a:cs typeface="Courier New"/>
                <a:sym typeface="Courier New"/>
              </a:defRPr>
            </a:pPr>
            <a:r>
              <a:rPr sz="1600" dirty="0" err="1"/>
              <a:t>getHashIndex</a:t>
            </a:r>
            <a:r>
              <a:rPr sz="1600" dirty="0"/>
              <a:t>(555-0721) =&gt; 21</a:t>
            </a:r>
          </a:p>
        </p:txBody>
      </p:sp>
      <p:sp>
        <p:nvSpPr>
          <p:cNvPr id="79" name="getHashIndex(555-2121) =&gt; 21"/>
          <p:cNvSpPr/>
          <p:nvPr/>
        </p:nvSpPr>
        <p:spPr>
          <a:xfrm>
            <a:off x="10172700" y="8254837"/>
            <a:ext cx="3558667"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3"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b="1">
                <a:solidFill>
                  <a:srgbClr val="FFFB00"/>
                </a:solidFill>
                <a:latin typeface="Courier New"/>
                <a:ea typeface="Courier New"/>
                <a:cs typeface="Courier New"/>
                <a:sym typeface="Courier New"/>
              </a:defRPr>
            </a:pPr>
            <a:r>
              <a:rPr sz="1600" dirty="0" err="1"/>
              <a:t>getHashIndex</a:t>
            </a:r>
            <a:r>
              <a:rPr sz="1600" dirty="0"/>
              <a:t>(555-2121) =&gt; 21</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2"/>
                                        </p:tgtEl>
                                        <p:attrNameLst>
                                          <p:attrName>style.visibility</p:attrName>
                                        </p:attrNameLst>
                                      </p:cBhvr>
                                      <p:to>
                                        <p:strVal val="visible"/>
                                      </p:to>
                                    </p:set>
                                    <p:anim calcmode="lin" valueType="num">
                                      <p:cBhvr>
                                        <p:cTn id="7" dur="1000" fill="hold"/>
                                        <p:tgtEl>
                                          <p:spTgt spid="72"/>
                                        </p:tgtEl>
                                        <p:attrNameLst>
                                          <p:attrName>ppt_w</p:attrName>
                                        </p:attrNameLst>
                                      </p:cBhvr>
                                      <p:tavLst>
                                        <p:tav tm="0">
                                          <p:val>
                                            <p:strVal val="4*#ppt_w"/>
                                          </p:val>
                                        </p:tav>
                                        <p:tav tm="100000">
                                          <p:val>
                                            <p:strVal val="#ppt_w"/>
                                          </p:val>
                                        </p:tav>
                                      </p:tavLst>
                                    </p:anim>
                                    <p:anim calcmode="lin" valueType="num">
                                      <p:cBhvr>
                                        <p:cTn id="8" dur="1000" fill="hold"/>
                                        <p:tgtEl>
                                          <p:spTgt spid="72"/>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73">
                                            <p:bg/>
                                          </p:spTgt>
                                        </p:tgtEl>
                                        <p:attrNameLst>
                                          <p:attrName>style.visibility</p:attrName>
                                        </p:attrNameLst>
                                      </p:cBhvr>
                                      <p:to>
                                        <p:strVal val="visible"/>
                                      </p:to>
                                    </p:set>
                                    <p:animEffect transition="in" filter="fade">
                                      <p:cBhvr>
                                        <p:cTn id="12" dur="500"/>
                                        <p:tgtEl>
                                          <p:spTgt spid="73">
                                            <p:bg/>
                                          </p:spTgt>
                                        </p:tgtEl>
                                      </p:cBhvr>
                                    </p:animEffect>
                                  </p:childTnLst>
                                </p:cTn>
                              </p:par>
                              <p:par>
                                <p:cTn id="13" presetID="10" presetClass="entr" presetSubtype="0" fill="hold" grpId="0" nodeType="withEffect">
                                  <p:stCondLst>
                                    <p:cond delay="0"/>
                                  </p:stCondLst>
                                  <p:iterate>
                                    <p:tmAbs val="0"/>
                                  </p:iterate>
                                  <p:childTnLst>
                                    <p:set>
                                      <p:cBhvr>
                                        <p:cTn id="14" fill="hold"/>
                                        <p:tgtEl>
                                          <p:spTgt spid="73">
                                            <p:txEl>
                                              <p:pRg st="0" end="0"/>
                                            </p:txEl>
                                          </p:spTgt>
                                        </p:tgtEl>
                                        <p:attrNameLst>
                                          <p:attrName>style.visibility</p:attrName>
                                        </p:attrNameLst>
                                      </p:cBhvr>
                                      <p:to>
                                        <p:strVal val="visible"/>
                                      </p:to>
                                    </p:set>
                                    <p:animEffect transition="in" filter="fade">
                                      <p:cBhvr>
                                        <p:cTn id="15" dur="500"/>
                                        <p:tgtEl>
                                          <p:spTgt spid="73">
                                            <p:txEl>
                                              <p:pRg st="0" end="0"/>
                                            </p:txEl>
                                          </p:spTgt>
                                        </p:tgtEl>
                                      </p:cBhvr>
                                    </p:animEffect>
                                  </p:childTnLst>
                                </p:cTn>
                              </p:par>
                            </p:childTnLst>
                          </p:cTn>
                        </p:par>
                        <p:par>
                          <p:cTn id="16" fill="hold">
                            <p:stCondLst>
                              <p:cond delay="1500"/>
                            </p:stCondLst>
                            <p:childTnLst>
                              <p:par>
                                <p:cTn id="17" presetID="10" presetClass="entr" fill="hold" grpId="0" nodeType="afterEffect">
                                  <p:stCondLst>
                                    <p:cond delay="0"/>
                                  </p:stCondLst>
                                  <p:iterate>
                                    <p:tmAbs val="0"/>
                                  </p:iterate>
                                  <p:childTnLst>
                                    <p:set>
                                      <p:cBhvr>
                                        <p:cTn id="18" fill="hold"/>
                                        <p:tgtEl>
                                          <p:spTgt spid="73">
                                            <p:txEl>
                                              <p:pRg st="1" end="1"/>
                                            </p:txEl>
                                          </p:spTgt>
                                        </p:tgtEl>
                                        <p:attrNameLst>
                                          <p:attrName>style.visibility</p:attrName>
                                        </p:attrNameLst>
                                      </p:cBhvr>
                                      <p:to>
                                        <p:strVal val="visible"/>
                                      </p:to>
                                    </p:set>
                                    <p:animEffect transition="in" filter="fade">
                                      <p:cBhvr>
                                        <p:cTn id="19" dur="500"/>
                                        <p:tgtEl>
                                          <p:spTgt spid="7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fill="hold" grpId="0" nodeType="clickEffect">
                                  <p:stCondLst>
                                    <p:cond delay="0"/>
                                  </p:stCondLst>
                                  <p:iterate>
                                    <p:tmAbs val="0"/>
                                  </p:iterate>
                                  <p:childTnLst>
                                    <p:set>
                                      <p:cBhvr>
                                        <p:cTn id="23" fill="hold"/>
                                        <p:tgtEl>
                                          <p:spTgt spid="73">
                                            <p:txEl>
                                              <p:pRg st="2" end="2"/>
                                            </p:txEl>
                                          </p:spTgt>
                                        </p:tgtEl>
                                        <p:attrNameLst>
                                          <p:attrName>style.visibility</p:attrName>
                                        </p:attrNameLst>
                                      </p:cBhvr>
                                      <p:to>
                                        <p:strVal val="visible"/>
                                      </p:to>
                                    </p:set>
                                    <p:animEffect transition="in" filter="fade">
                                      <p:cBhvr>
                                        <p:cTn id="24" dur="500"/>
                                        <p:tgtEl>
                                          <p:spTgt spid="73">
                                            <p:txEl>
                                              <p:pRg st="2" end="2"/>
                                            </p:txEl>
                                          </p:spTgt>
                                        </p:tgtEl>
                                      </p:cBhvr>
                                    </p:animEffect>
                                  </p:childTnLst>
                                </p:cTn>
                              </p:par>
                            </p:childTnLst>
                          </p:cTn>
                        </p:par>
                        <p:par>
                          <p:cTn id="25" fill="hold">
                            <p:stCondLst>
                              <p:cond delay="500"/>
                            </p:stCondLst>
                            <p:childTnLst>
                              <p:par>
                                <p:cTn id="26" presetID="10" presetClass="entr" fill="hold" grpId="0" nodeType="afterEffect">
                                  <p:stCondLst>
                                    <p:cond delay="0"/>
                                  </p:stCondLst>
                                  <p:iterate>
                                    <p:tmAbs val="0"/>
                                  </p:iterate>
                                  <p:childTnLst>
                                    <p:set>
                                      <p:cBhvr>
                                        <p:cTn id="27" fill="hold"/>
                                        <p:tgtEl>
                                          <p:spTgt spid="73">
                                            <p:txEl>
                                              <p:pRg st="3" end="3"/>
                                            </p:txEl>
                                          </p:spTgt>
                                        </p:tgtEl>
                                        <p:attrNameLst>
                                          <p:attrName>style.visibility</p:attrName>
                                        </p:attrNameLst>
                                      </p:cBhvr>
                                      <p:to>
                                        <p:strVal val="visible"/>
                                      </p:to>
                                    </p:set>
                                    <p:animEffect transition="in" filter="fade">
                                      <p:cBhvr>
                                        <p:cTn id="28" dur="500"/>
                                        <p:tgtEl>
                                          <p:spTgt spid="7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iterate>
                                    <p:tmAbs val="0"/>
                                  </p:iterate>
                                  <p:childTnLst>
                                    <p:set>
                                      <p:cBhvr>
                                        <p:cTn id="32" fill="hold"/>
                                        <p:tgtEl>
                                          <p:spTgt spid="74"/>
                                        </p:tgtEl>
                                        <p:attrNameLst>
                                          <p:attrName>style.visibility</p:attrName>
                                        </p:attrNameLst>
                                      </p:cBhvr>
                                      <p:to>
                                        <p:strVal val="visible"/>
                                      </p:to>
                                    </p:set>
                                    <p:anim calcmode="lin" valueType="num">
                                      <p:cBhvr>
                                        <p:cTn id="33" dur="500" fill="hold"/>
                                        <p:tgtEl>
                                          <p:spTgt spid="74"/>
                                        </p:tgtEl>
                                        <p:attrNameLst>
                                          <p:attrName>ppt_w</p:attrName>
                                        </p:attrNameLst>
                                      </p:cBhvr>
                                      <p:tavLst>
                                        <p:tav tm="0">
                                          <p:val>
                                            <p:fltVal val="0"/>
                                          </p:val>
                                        </p:tav>
                                        <p:tav tm="100000">
                                          <p:val>
                                            <p:strVal val="#ppt_w"/>
                                          </p:val>
                                        </p:tav>
                                      </p:tavLst>
                                    </p:anim>
                                    <p:anim calcmode="lin" valueType="num">
                                      <p:cBhvr>
                                        <p:cTn id="34" dur="500" fill="hold"/>
                                        <p:tgtEl>
                                          <p:spTgt spid="74"/>
                                        </p:tgtEl>
                                        <p:attrNameLst>
                                          <p:attrName>ppt_h</p:attrName>
                                        </p:attrNameLst>
                                      </p:cBhvr>
                                      <p:tavLst>
                                        <p:tav tm="0">
                                          <p:val>
                                            <p:fltVal val="0"/>
                                          </p:val>
                                        </p:tav>
                                        <p:tav tm="100000">
                                          <p:val>
                                            <p:strVal val="#ppt_h"/>
                                          </p:val>
                                        </p:tav>
                                      </p:tavLst>
                                    </p:anim>
                                  </p:childTnLst>
                                </p:cTn>
                              </p:par>
                            </p:childTnLst>
                          </p:cTn>
                        </p:par>
                        <p:par>
                          <p:cTn id="35" fill="hold">
                            <p:stCondLst>
                              <p:cond delay="500"/>
                            </p:stCondLst>
                            <p:childTnLst>
                              <p:par>
                                <p:cTn id="36" presetID="1" presetClass="entr" presetSubtype="0" fill="hold" grpId="0" nodeType="afterEffect">
                                  <p:stCondLst>
                                    <p:cond delay="0"/>
                                  </p:stCondLst>
                                  <p:iterate type="lt">
                                    <p:tmAbs val="100"/>
                                  </p:iterate>
                                  <p:childTnLst>
                                    <p:set>
                                      <p:cBhvr>
                                        <p:cTn id="37" fill="hold"/>
                                        <p:tgtEl>
                                          <p:spTgt spid="75">
                                            <p:bg/>
                                          </p:spTgt>
                                        </p:tgtEl>
                                        <p:attrNameLst>
                                          <p:attrName>style.visibility</p:attrName>
                                        </p:attrNameLst>
                                      </p:cBhvr>
                                      <p:to>
                                        <p:strVal val="visible"/>
                                      </p:to>
                                    </p:set>
                                  </p:childTnLst>
                                </p:cTn>
                              </p:par>
                              <p:par>
                                <p:cTn id="38" presetID="1" presetClass="entr" presetSubtype="0" fill="hold" grpId="0" nodeType="withEffect">
                                  <p:stCondLst>
                                    <p:cond delay="0"/>
                                  </p:stCondLst>
                                  <p:iterate type="lt">
                                    <p:tmAbs val="100"/>
                                  </p:iterate>
                                  <p:childTnLst>
                                    <p:set>
                                      <p:cBhvr>
                                        <p:cTn id="39" fill="hold"/>
                                        <p:tgtEl>
                                          <p:spTgt spid="75">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type="lt">
                                    <p:tmAbs val="100"/>
                                  </p:iterate>
                                  <p:childTnLst>
                                    <p:set>
                                      <p:cBhvr>
                                        <p:cTn id="43" fill="hold"/>
                                        <p:tgtEl>
                                          <p:spTgt spid="75">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type="lt">
                                    <p:tmAbs val="100"/>
                                  </p:iterate>
                                  <p:childTnLst>
                                    <p:set>
                                      <p:cBhvr>
                                        <p:cTn id="47" fill="hold"/>
                                        <p:tgtEl>
                                          <p:spTgt spid="75">
                                            <p:txEl>
                                              <p:pRg st="2" end="2"/>
                                            </p:txEl>
                                          </p:spTgt>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iterate type="lt">
                                    <p:tmAbs val="100"/>
                                  </p:iterate>
                                  <p:childTnLst>
                                    <p:set>
                                      <p:cBhvr>
                                        <p:cTn id="50" fill="hold"/>
                                        <p:tgtEl>
                                          <p:spTgt spid="75">
                                            <p:txEl>
                                              <p:pRg st="3" end="3"/>
                                            </p:txEl>
                                          </p:spTgt>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iterate type="lt">
                                    <p:tmAbs val="100"/>
                                  </p:iterate>
                                  <p:childTnLst>
                                    <p:set>
                                      <p:cBhvr>
                                        <p:cTn id="53" fill="hold"/>
                                        <p:tgtEl>
                                          <p:spTgt spid="75">
                                            <p:txEl>
                                              <p:pRg st="4" end="4"/>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iterate type="lt">
                                    <p:tmAbs val="100"/>
                                  </p:iterate>
                                  <p:childTnLst>
                                    <p:set>
                                      <p:cBhvr>
                                        <p:cTn id="57" fill="hold"/>
                                        <p:tgtEl>
                                          <p:spTgt spid="75">
                                            <p:txEl>
                                              <p:pRg st="5" end="5"/>
                                            </p:txEl>
                                          </p:spTgt>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iterate type="lt">
                                    <p:tmAbs val="100"/>
                                  </p:iterate>
                                  <p:childTnLst>
                                    <p:set>
                                      <p:cBhvr>
                                        <p:cTn id="60" fill="hold"/>
                                        <p:tgtEl>
                                          <p:spTgt spid="75">
                                            <p:txEl>
                                              <p:pRg st="6" end="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iterate type="lt">
                                    <p:tmAbs val="100"/>
                                  </p:iterate>
                                  <p:childTnLst>
                                    <p:set>
                                      <p:cBhvr>
                                        <p:cTn id="64" fill="hold"/>
                                        <p:tgtEl>
                                          <p:spTgt spid="75">
                                            <p:txEl>
                                              <p:pRg st="7" end="7"/>
                                            </p:txEl>
                                          </p:spTgt>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iterate type="lt">
                                    <p:tmAbs val="100"/>
                                  </p:iterate>
                                  <p:childTnLst>
                                    <p:set>
                                      <p:cBhvr>
                                        <p:cTn id="67" fill="hold"/>
                                        <p:tgtEl>
                                          <p:spTgt spid="75">
                                            <p:txEl>
                                              <p:pRg st="8" end="8"/>
                                            </p:txEl>
                                          </p:spTgt>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grpId="0" nodeType="afterEffect">
                                  <p:stCondLst>
                                    <p:cond delay="0"/>
                                  </p:stCondLst>
                                  <p:iterate type="lt">
                                    <p:tmAbs val="100"/>
                                  </p:iterate>
                                  <p:childTnLst>
                                    <p:set>
                                      <p:cBhvr>
                                        <p:cTn id="70" fill="hold"/>
                                        <p:tgtEl>
                                          <p:spTgt spid="75">
                                            <p:txEl>
                                              <p:pRg st="9" end="9"/>
                                            </p:txEl>
                                          </p:spTgt>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iterate type="lt">
                                    <p:tmAbs val="100"/>
                                  </p:iterate>
                                  <p:childTnLst>
                                    <p:set>
                                      <p:cBhvr>
                                        <p:cTn id="73" fill="hold"/>
                                        <p:tgtEl>
                                          <p:spTgt spid="75">
                                            <p:txEl>
                                              <p:pRg st="10" end="10"/>
                                            </p:txEl>
                                          </p:spTgt>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0" nodeType="afterEffect">
                                  <p:stCondLst>
                                    <p:cond delay="0"/>
                                  </p:stCondLst>
                                  <p:iterate type="lt">
                                    <p:tmAbs val="100"/>
                                  </p:iterate>
                                  <p:childTnLst>
                                    <p:set>
                                      <p:cBhvr>
                                        <p:cTn id="76" fill="hold"/>
                                        <p:tgtEl>
                                          <p:spTgt spid="75">
                                            <p:txEl>
                                              <p:pRg st="11" end="11"/>
                                            </p:txEl>
                                          </p:spTgt>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grpId="0" nodeType="afterEffect">
                                  <p:stCondLst>
                                    <p:cond delay="0"/>
                                  </p:stCondLst>
                                  <p:iterate type="lt">
                                    <p:tmAbs val="100"/>
                                  </p:iterate>
                                  <p:childTnLst>
                                    <p:set>
                                      <p:cBhvr>
                                        <p:cTn id="79" fill="hold"/>
                                        <p:tgtEl>
                                          <p:spTgt spid="75">
                                            <p:txEl>
                                              <p:pRg st="12" end="12"/>
                                            </p:txEl>
                                          </p:spTgt>
                                        </p:tgtEl>
                                        <p:attrNameLst>
                                          <p:attrName>style.visibility</p:attrName>
                                        </p:attrNameLst>
                                      </p:cBhvr>
                                      <p:to>
                                        <p:strVal val="visible"/>
                                      </p:to>
                                    </p:set>
                                  </p:childTnLst>
                                </p:cTn>
                              </p:par>
                            </p:childTnLst>
                          </p:cTn>
                        </p:par>
                        <p:par>
                          <p:cTn id="80" fill="hold">
                            <p:stCondLst>
                              <p:cond delay="0"/>
                            </p:stCondLst>
                            <p:childTnLst>
                              <p:par>
                                <p:cTn id="81" presetID="1" presetClass="entr" presetSubtype="0" fill="hold" grpId="0" nodeType="afterEffect">
                                  <p:stCondLst>
                                    <p:cond delay="0"/>
                                  </p:stCondLst>
                                  <p:iterate type="lt">
                                    <p:tmAbs val="100"/>
                                  </p:iterate>
                                  <p:childTnLst>
                                    <p:set>
                                      <p:cBhvr>
                                        <p:cTn id="82" fill="hold"/>
                                        <p:tgtEl>
                                          <p:spTgt spid="75">
                                            <p:txEl>
                                              <p:pRg st="13" end="1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0" presetClass="entr" fill="hold" grpId="0" nodeType="clickEffect">
                                  <p:stCondLst>
                                    <p:cond delay="0"/>
                                  </p:stCondLst>
                                  <p:iterate>
                                    <p:tmAbs val="0"/>
                                  </p:iterate>
                                  <p:childTnLst>
                                    <p:set>
                                      <p:cBhvr>
                                        <p:cTn id="86" fill="hold"/>
                                        <p:tgtEl>
                                          <p:spTgt spid="76"/>
                                        </p:tgtEl>
                                        <p:attrNameLst>
                                          <p:attrName>style.visibility</p:attrName>
                                        </p:attrNameLst>
                                      </p:cBhvr>
                                      <p:to>
                                        <p:strVal val="visible"/>
                                      </p:to>
                                    </p:set>
                                    <p:animEffect transition="in" filter="fade">
                                      <p:cBhvr>
                                        <p:cTn id="87" dur="500"/>
                                        <p:tgtEl>
                                          <p:spTgt spid="76"/>
                                        </p:tgtEl>
                                      </p:cBhvr>
                                    </p:animEffect>
                                  </p:childTnLst>
                                </p:cTn>
                              </p:par>
                            </p:childTnLst>
                          </p:cTn>
                        </p:par>
                        <p:par>
                          <p:cTn id="88" fill="hold">
                            <p:stCondLst>
                              <p:cond delay="500"/>
                            </p:stCondLst>
                            <p:childTnLst>
                              <p:par>
                                <p:cTn id="89" presetID="1" presetClass="entr" presetSubtype="0" fill="hold" grpId="0" nodeType="afterEffect">
                                  <p:stCondLst>
                                    <p:cond delay="0"/>
                                  </p:stCondLst>
                                  <p:iterate type="lt">
                                    <p:tmAbs val="100"/>
                                  </p:iterate>
                                  <p:childTnLst>
                                    <p:set>
                                      <p:cBhvr>
                                        <p:cTn id="90" fill="hold"/>
                                        <p:tgtEl>
                                          <p:spTgt spid="7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0" presetClass="entr" fill="hold" grpId="0" nodeType="clickEffect">
                                  <p:stCondLst>
                                    <p:cond delay="0"/>
                                  </p:stCondLst>
                                  <p:iterate>
                                    <p:tmAbs val="0"/>
                                  </p:iterate>
                                  <p:childTnLst>
                                    <p:set>
                                      <p:cBhvr>
                                        <p:cTn id="94" fill="hold"/>
                                        <p:tgtEl>
                                          <p:spTgt spid="73">
                                            <p:txEl>
                                              <p:pRg st="4" end="4"/>
                                            </p:txEl>
                                          </p:spTgt>
                                        </p:tgtEl>
                                        <p:attrNameLst>
                                          <p:attrName>style.visibility</p:attrName>
                                        </p:attrNameLst>
                                      </p:cBhvr>
                                      <p:to>
                                        <p:strVal val="visible"/>
                                      </p:to>
                                    </p:set>
                                    <p:animEffect transition="in" filter="fade">
                                      <p:cBhvr>
                                        <p:cTn id="95" dur="500"/>
                                        <p:tgtEl>
                                          <p:spTgt spid="73">
                                            <p:txEl>
                                              <p:pRg st="4" end="4"/>
                                            </p:txEl>
                                          </p:spTgt>
                                        </p:tgtEl>
                                      </p:cBhvr>
                                    </p:animEffect>
                                  </p:childTnLst>
                                </p:cTn>
                              </p:par>
                            </p:childTnLst>
                          </p:cTn>
                        </p:par>
                        <p:par>
                          <p:cTn id="96" fill="hold">
                            <p:stCondLst>
                              <p:cond delay="500"/>
                            </p:stCondLst>
                            <p:childTnLst>
                              <p:par>
                                <p:cTn id="97" presetID="10" presetClass="entr" fill="hold" grpId="0" nodeType="afterEffect">
                                  <p:stCondLst>
                                    <p:cond delay="0"/>
                                  </p:stCondLst>
                                  <p:iterate>
                                    <p:tmAbs val="0"/>
                                  </p:iterate>
                                  <p:childTnLst>
                                    <p:set>
                                      <p:cBhvr>
                                        <p:cTn id="98" fill="hold"/>
                                        <p:tgtEl>
                                          <p:spTgt spid="73">
                                            <p:txEl>
                                              <p:pRg st="5" end="5"/>
                                            </p:txEl>
                                          </p:spTgt>
                                        </p:tgtEl>
                                        <p:attrNameLst>
                                          <p:attrName>style.visibility</p:attrName>
                                        </p:attrNameLst>
                                      </p:cBhvr>
                                      <p:to>
                                        <p:strVal val="visible"/>
                                      </p:to>
                                    </p:set>
                                    <p:animEffect transition="in" filter="fade">
                                      <p:cBhvr>
                                        <p:cTn id="99" dur="500"/>
                                        <p:tgtEl>
                                          <p:spTgt spid="73">
                                            <p:txEl>
                                              <p:pRg st="5" end="5"/>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grpId="0" nodeType="clickEffect">
                                  <p:stCondLst>
                                    <p:cond delay="0"/>
                                  </p:stCondLst>
                                  <p:iterate>
                                    <p:tmAbs val="0"/>
                                  </p:iterate>
                                  <p:childTnLst>
                                    <p:set>
                                      <p:cBhvr>
                                        <p:cTn id="103" fill="hold"/>
                                        <p:tgtEl>
                                          <p:spTgt spid="73">
                                            <p:txEl>
                                              <p:pRg st="6" end="6"/>
                                            </p:txEl>
                                          </p:spTgt>
                                        </p:tgtEl>
                                        <p:attrNameLst>
                                          <p:attrName>style.visibility</p:attrName>
                                        </p:attrNameLst>
                                      </p:cBhvr>
                                      <p:to>
                                        <p:strVal val="visible"/>
                                      </p:to>
                                    </p:set>
                                    <p:animEffect transition="in" filter="fade">
                                      <p:cBhvr>
                                        <p:cTn id="104" dur="500"/>
                                        <p:tgtEl>
                                          <p:spTgt spid="73">
                                            <p:txEl>
                                              <p:pRg st="6" end="6"/>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fill="hold" grpId="0" nodeType="clickEffect">
                                  <p:stCondLst>
                                    <p:cond delay="0"/>
                                  </p:stCondLst>
                                  <p:iterate>
                                    <p:tmAbs val="0"/>
                                  </p:iterate>
                                  <p:childTnLst>
                                    <p:set>
                                      <p:cBhvr>
                                        <p:cTn id="108" fill="hold"/>
                                        <p:tgtEl>
                                          <p:spTgt spid="73">
                                            <p:txEl>
                                              <p:pRg st="7" end="7"/>
                                            </p:txEl>
                                          </p:spTgt>
                                        </p:tgtEl>
                                        <p:attrNameLst>
                                          <p:attrName>style.visibility</p:attrName>
                                        </p:attrNameLst>
                                      </p:cBhvr>
                                      <p:to>
                                        <p:strVal val="visible"/>
                                      </p:to>
                                    </p:set>
                                    <p:animEffect transition="in" filter="fade">
                                      <p:cBhvr>
                                        <p:cTn id="109" dur="500"/>
                                        <p:tgtEl>
                                          <p:spTgt spid="73">
                                            <p:txEl>
                                              <p:pRg st="7" end="7"/>
                                            </p:txEl>
                                          </p:spTgt>
                                        </p:tgtEl>
                                      </p:cBhvr>
                                    </p:animEffect>
                                  </p:childTnLst>
                                </p:cTn>
                              </p:par>
                            </p:childTnLst>
                          </p:cTn>
                        </p:par>
                        <p:par>
                          <p:cTn id="110" fill="hold">
                            <p:stCondLst>
                              <p:cond delay="500"/>
                            </p:stCondLst>
                            <p:childTnLst>
                              <p:par>
                                <p:cTn id="111" presetID="10" presetClass="entr" fill="hold" grpId="0" nodeType="afterEffect">
                                  <p:stCondLst>
                                    <p:cond delay="0"/>
                                  </p:stCondLst>
                                  <p:iterate>
                                    <p:tmAbs val="0"/>
                                  </p:iterate>
                                  <p:childTnLst>
                                    <p:set>
                                      <p:cBhvr>
                                        <p:cTn id="112" fill="hold"/>
                                        <p:tgtEl>
                                          <p:spTgt spid="73">
                                            <p:txEl>
                                              <p:pRg st="8" end="8"/>
                                            </p:txEl>
                                          </p:spTgt>
                                        </p:tgtEl>
                                        <p:attrNameLst>
                                          <p:attrName>style.visibility</p:attrName>
                                        </p:attrNameLst>
                                      </p:cBhvr>
                                      <p:to>
                                        <p:strVal val="visible"/>
                                      </p:to>
                                    </p:set>
                                    <p:animEffect transition="in" filter="fade">
                                      <p:cBhvr>
                                        <p:cTn id="113" dur="500"/>
                                        <p:tgtEl>
                                          <p:spTgt spid="73">
                                            <p:txEl>
                                              <p:pRg st="8" end="8"/>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iterate type="lt">
                                    <p:tmAbs val="100"/>
                                  </p:iterate>
                                  <p:childTnLst>
                                    <p:set>
                                      <p:cBhvr>
                                        <p:cTn id="117" fill="hold"/>
                                        <p:tgtEl>
                                          <p:spTgt spid="78"/>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iterate type="lt">
                                    <p:tmAbs val="100"/>
                                  </p:iterate>
                                  <p:childTnLst>
                                    <p:set>
                                      <p:cBhvr>
                                        <p:cTn id="121" fill="hold"/>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advAuto="0"/>
      <p:bldP spid="73" grpId="0" build="p" bldLvl="5" animBg="1" advAuto="0"/>
      <p:bldP spid="74" grpId="0" animBg="1" advAuto="0"/>
      <p:bldP spid="75" grpId="0" build="p" bldLvl="5" animBg="1" advAuto="0"/>
      <p:bldP spid="76" grpId="0" animBg="1" advAuto="0"/>
      <p:bldP spid="77" grpId="0" animBg="1" advAuto="0"/>
      <p:bldP spid="78" grpId="0" animBg="1" advAuto="0"/>
      <p:bldP spid="79"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Hash Functions"/>
          <p:cNvSpPr txBox="1">
            <a:spLocks noGrp="1"/>
          </p:cNvSpPr>
          <p:nvPr>
            <p:ph type="title"/>
          </p:nvPr>
        </p:nvSpPr>
        <p:spPr>
          <a:prstGeom prst="rect">
            <a:avLst/>
          </a:prstGeom>
        </p:spPr>
        <p:txBody>
          <a:bodyPr/>
          <a:lstStyle/>
          <a:p>
            <a:r>
              <a:t>Hash Functions</a:t>
            </a:r>
          </a:p>
        </p:txBody>
      </p:sp>
      <p:sp>
        <p:nvSpPr>
          <p:cNvPr id="84" name="A good hash function…"/>
          <p:cNvSpPr txBox="1">
            <a:spLocks noGrp="1"/>
          </p:cNvSpPr>
          <p:nvPr>
            <p:ph type="body" sz="quarter" idx="1"/>
          </p:nvPr>
        </p:nvSpPr>
        <p:spPr>
          <a:xfrm>
            <a:off x="127000" y="1562100"/>
            <a:ext cx="7645400" cy="2159000"/>
          </a:xfrm>
          <a:prstGeom prst="rect">
            <a:avLst/>
          </a:prstGeom>
        </p:spPr>
        <p:txBody>
          <a:bodyPr/>
          <a:lstStyle/>
          <a:p>
            <a:pPr>
              <a:spcBef>
                <a:spcPts val="1200"/>
              </a:spcBef>
              <a:buBlip>
                <a:blip r:embed="rId3"/>
              </a:buBlip>
            </a:pPr>
            <a:r>
              <a:t>A good hash function</a:t>
            </a:r>
          </a:p>
          <a:p>
            <a:pPr lvl="1">
              <a:spcBef>
                <a:spcPts val="1200"/>
              </a:spcBef>
              <a:buBlip>
                <a:blip r:embed="rId3"/>
              </a:buBlip>
            </a:pPr>
            <a:r>
              <a:t>Minimize collisions</a:t>
            </a:r>
          </a:p>
          <a:p>
            <a:pPr lvl="1">
              <a:spcBef>
                <a:spcPts val="1200"/>
              </a:spcBef>
              <a:buBlip>
                <a:blip r:embed="rId3"/>
              </a:buBlip>
            </a:pPr>
            <a:r>
              <a:t>Be fast to compute</a:t>
            </a:r>
          </a:p>
        </p:txBody>
      </p:sp>
      <p:sp>
        <p:nvSpPr>
          <p:cNvPr id="85" name="Rectangle"/>
          <p:cNvSpPr/>
          <p:nvPr/>
        </p:nvSpPr>
        <p:spPr>
          <a:xfrm>
            <a:off x="254000" y="3763264"/>
            <a:ext cx="15748000" cy="2247900"/>
          </a:xfrm>
          <a:prstGeom prst="rect">
            <a:avLst/>
          </a:prstGeom>
          <a:solidFill>
            <a:srgbClr val="E5E6E1"/>
          </a:solidFill>
          <a:ln w="38100">
            <a:solidFill>
              <a:srgbClr val="941100"/>
            </a:solidFill>
            <a:miter lim="400000"/>
          </a:ln>
          <a:effectLst>
            <a:outerShdw blurRad="254000" dir="1980000" rotWithShape="0">
              <a:srgbClr val="000000"/>
            </a:outerShdw>
          </a:effectLst>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pic>
        <p:nvPicPr>
          <p:cNvPr id="86" name="To reduce the chance of a collision,… To reduce the chance of a collision, choose a hash function that distributes entries uniformly throughout the hash table." descr="To reduce the chance of a collision,… To reduce the chance of a collision, choose a hash function that distributes entries uniformly throughout the hash table."/>
          <p:cNvPicPr>
            <a:picLocks/>
          </p:cNvPicPr>
          <p:nvPr/>
        </p:nvPicPr>
        <p:blipFill>
          <a:blip r:embed="rId4"/>
          <a:stretch>
            <a:fillRect/>
          </a:stretch>
        </p:blipFill>
        <p:spPr>
          <a:xfrm>
            <a:off x="8623300" y="222250"/>
            <a:ext cx="6819900" cy="2984500"/>
          </a:xfrm>
          <a:prstGeom prst="rect">
            <a:avLst/>
          </a:prstGeom>
          <a:effectLst>
            <a:outerShdw blurRad="266700" dir="2700000" rotWithShape="0">
              <a:srgbClr val="000000"/>
            </a:outerShdw>
          </a:effectLst>
        </p:spPr>
      </p:pic>
      <p:sp>
        <p:nvSpPr>
          <p:cNvPr id="87" name="HashedDictionary.h"/>
          <p:cNvSpPr/>
          <p:nvPr/>
        </p:nvSpPr>
        <p:spPr>
          <a:xfrm>
            <a:off x="11918950" y="3407664"/>
            <a:ext cx="3860800" cy="685800"/>
          </a:xfrm>
          <a:prstGeom prst="roundRect">
            <a:avLst>
              <a:gd name="adj" fmla="val 27778"/>
            </a:avLst>
          </a:prstGeom>
          <a:solidFill>
            <a:srgbClr val="FFFB00"/>
          </a:solidFill>
          <a:ln w="50800">
            <a:solidFill>
              <a:srgbClr val="000000"/>
            </a:solidFill>
            <a:miter lim="400000"/>
          </a:ln>
          <a:effectLst>
            <a:outerShdw blurRad="228600" dir="27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584200">
              <a:defRPr sz="2400" b="1">
                <a:effectLst>
                  <a:outerShdw blurRad="38100" dist="12700" dir="5400000" rotWithShape="0">
                    <a:srgbClr val="000000">
                      <a:alpha val="50000"/>
                    </a:srgbClr>
                  </a:outerShdw>
                </a:effectLst>
                <a:latin typeface="Courier New"/>
                <a:ea typeface="Courier New"/>
                <a:cs typeface="Courier New"/>
                <a:sym typeface="Courier New"/>
              </a:defRPr>
            </a:lvl1pPr>
          </a:lstStyle>
          <a:p>
            <a:r>
              <a:t>HashedDictionary.h</a:t>
            </a:r>
          </a:p>
        </p:txBody>
      </p:sp>
      <p:sp>
        <p:nvSpPr>
          <p:cNvPr id="88" name="// Create a hash function type called hashFunction that hashes &quot;KeyType&quot;…"/>
          <p:cNvSpPr/>
          <p:nvPr/>
        </p:nvSpPr>
        <p:spPr>
          <a:xfrm>
            <a:off x="241300" y="3902964"/>
            <a:ext cx="14084300" cy="1968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tabLst>
                <a:tab pos="241300" algn="l"/>
              </a:tabLst>
              <a:defRPr sz="1800" b="1">
                <a:solidFill>
                  <a:srgbClr val="008400"/>
                </a:solidFill>
                <a:latin typeface="Menlo Regular"/>
                <a:ea typeface="Menlo Regular"/>
                <a:cs typeface="Menlo Regular"/>
                <a:sym typeface="Menlo Regular"/>
              </a:defRPr>
            </a:pPr>
            <a:r>
              <a:rPr dirty="0">
                <a:solidFill>
                  <a:srgbClr val="000000"/>
                </a:solidFill>
              </a:rPr>
              <a:t>   </a:t>
            </a:r>
            <a:r>
              <a:rPr dirty="0"/>
              <a:t>// Create a hash function type called </a:t>
            </a:r>
            <a:r>
              <a:rPr dirty="0" err="1"/>
              <a:t>hashFunction</a:t>
            </a:r>
            <a:r>
              <a:rPr dirty="0"/>
              <a:t> that hashes "</a:t>
            </a:r>
            <a:r>
              <a:rPr dirty="0" err="1"/>
              <a:t>KeyType</a:t>
            </a:r>
            <a:r>
              <a:rPr dirty="0"/>
              <a:t>"</a:t>
            </a:r>
            <a:endParaRPr dirty="0">
              <a:solidFill>
                <a:srgbClr val="000000"/>
              </a:solidFill>
            </a:endParaRPr>
          </a:p>
          <a:p>
            <a:pPr algn="l" defTabSz="457200">
              <a:tabLst>
                <a:tab pos="241300" algn="l"/>
              </a:tabLst>
              <a:defRPr sz="1800" b="1">
                <a:solidFill>
                  <a:srgbClr val="008400"/>
                </a:solidFill>
                <a:latin typeface="Menlo Regular"/>
                <a:ea typeface="Menlo Regular"/>
                <a:cs typeface="Menlo Regular"/>
                <a:sym typeface="Menlo Regular"/>
              </a:defRPr>
            </a:pPr>
            <a:r>
              <a:rPr dirty="0">
                <a:solidFill>
                  <a:srgbClr val="000000"/>
                </a:solidFill>
              </a:rPr>
              <a:t>   </a:t>
            </a:r>
            <a:r>
              <a:rPr dirty="0"/>
              <a:t>// First we create an </a:t>
            </a:r>
            <a:r>
              <a:rPr dirty="0" err="1"/>
              <a:t>an</a:t>
            </a:r>
            <a:r>
              <a:rPr dirty="0"/>
              <a:t> </a:t>
            </a:r>
            <a:r>
              <a:rPr dirty="0" err="1"/>
              <a:t>unordered_map</a:t>
            </a:r>
            <a:r>
              <a:rPr dirty="0"/>
              <a:t> object for our </a:t>
            </a:r>
            <a:r>
              <a:rPr dirty="0" err="1"/>
              <a:t>KeyType</a:t>
            </a:r>
            <a:r>
              <a:rPr dirty="0"/>
              <a:t> and ItemType</a:t>
            </a:r>
            <a:endParaRPr dirty="0">
              <a:solidFill>
                <a:srgbClr val="000000"/>
              </a:solidFill>
            </a:endParaRPr>
          </a:p>
          <a:p>
            <a:pPr algn="l" defTabSz="457200">
              <a:tabLst>
                <a:tab pos="241300" algn="l"/>
              </a:tabLst>
              <a:defRPr sz="1800" b="1">
                <a:latin typeface="Menlo Regular"/>
                <a:ea typeface="Menlo Regular"/>
                <a:cs typeface="Menlo Regular"/>
                <a:sym typeface="Menlo Regular"/>
              </a:defRPr>
            </a:pPr>
            <a:r>
              <a:rPr dirty="0"/>
              <a:t>   std::</a:t>
            </a:r>
            <a:r>
              <a:rPr dirty="0" err="1"/>
              <a:t>unordered_map</a:t>
            </a:r>
            <a:r>
              <a:rPr dirty="0"/>
              <a:t>&lt;</a:t>
            </a:r>
            <a:r>
              <a:rPr dirty="0" err="1"/>
              <a:t>KeyType</a:t>
            </a:r>
            <a:r>
              <a:rPr dirty="0"/>
              <a:t>, ItemType&gt; mapper;</a:t>
            </a:r>
          </a:p>
          <a:p>
            <a:pPr algn="l" defTabSz="457200">
              <a:tabLst>
                <a:tab pos="241300" algn="l"/>
              </a:tabLst>
              <a:defRPr sz="1800" b="1">
                <a:latin typeface="Menlo Regular"/>
                <a:ea typeface="Menlo Regular"/>
                <a:cs typeface="Menlo Regular"/>
                <a:sym typeface="Menlo Regular"/>
              </a:defRPr>
            </a:pPr>
            <a:r>
              <a:rPr dirty="0"/>
              <a:t>   </a:t>
            </a:r>
          </a:p>
          <a:p>
            <a:pPr algn="l" defTabSz="457200">
              <a:tabLst>
                <a:tab pos="241300" algn="l"/>
              </a:tabLst>
              <a:defRPr sz="1800" b="1">
                <a:solidFill>
                  <a:srgbClr val="008400"/>
                </a:solidFill>
                <a:latin typeface="Menlo Regular"/>
                <a:ea typeface="Menlo Regular"/>
                <a:cs typeface="Menlo Regular"/>
                <a:sym typeface="Menlo Regular"/>
              </a:defRPr>
            </a:pPr>
            <a:r>
              <a:rPr dirty="0">
                <a:solidFill>
                  <a:srgbClr val="000000"/>
                </a:solidFill>
              </a:rPr>
              <a:t>   </a:t>
            </a:r>
            <a:r>
              <a:rPr dirty="0"/>
              <a:t>// Then we call the </a:t>
            </a:r>
            <a:r>
              <a:rPr dirty="0" err="1"/>
              <a:t>hash_function</a:t>
            </a:r>
            <a:r>
              <a:rPr dirty="0"/>
              <a:t> method to return the hash function</a:t>
            </a:r>
            <a:endParaRPr dirty="0">
              <a:solidFill>
                <a:srgbClr val="000000"/>
              </a:solidFill>
            </a:endParaRPr>
          </a:p>
          <a:p>
            <a:pPr algn="l" defTabSz="457200">
              <a:tabLst>
                <a:tab pos="241300" algn="l"/>
              </a:tabLst>
              <a:defRPr sz="1800" b="1">
                <a:solidFill>
                  <a:srgbClr val="008400"/>
                </a:solidFill>
                <a:latin typeface="Menlo Regular"/>
                <a:ea typeface="Menlo Regular"/>
                <a:cs typeface="Menlo Regular"/>
                <a:sym typeface="Menlo Regular"/>
              </a:defRPr>
            </a:pPr>
            <a:r>
              <a:rPr dirty="0">
                <a:solidFill>
                  <a:srgbClr val="000000"/>
                </a:solidFill>
              </a:rPr>
              <a:t>   </a:t>
            </a:r>
            <a:r>
              <a:rPr dirty="0"/>
              <a:t>// for the </a:t>
            </a:r>
            <a:r>
              <a:rPr dirty="0" err="1"/>
              <a:t>KeyType</a:t>
            </a:r>
            <a:r>
              <a:rPr dirty="0"/>
              <a:t> and assign it to '</a:t>
            </a:r>
            <a:r>
              <a:rPr dirty="0" err="1"/>
              <a:t>hashFunction</a:t>
            </a:r>
            <a:r>
              <a:rPr dirty="0"/>
              <a:t>'</a:t>
            </a:r>
            <a:endParaRPr dirty="0">
              <a:solidFill>
                <a:srgbClr val="000000"/>
              </a:solidFill>
            </a:endParaRPr>
          </a:p>
          <a:p>
            <a:pPr algn="l" defTabSz="457200">
              <a:tabLst>
                <a:tab pos="241300" algn="l"/>
              </a:tabLst>
              <a:defRPr sz="1800" b="1">
                <a:latin typeface="Menlo Regular"/>
                <a:ea typeface="Menlo Regular"/>
                <a:cs typeface="Menlo Regular"/>
                <a:sym typeface="Menlo Regular"/>
              </a:defRPr>
            </a:pPr>
            <a:r>
              <a:rPr dirty="0"/>
              <a:t>   </a:t>
            </a:r>
            <a:r>
              <a:rPr dirty="0" err="1">
                <a:solidFill>
                  <a:srgbClr val="BB2CA2"/>
                </a:solidFill>
              </a:rPr>
              <a:t>typename</a:t>
            </a:r>
            <a:r>
              <a:rPr dirty="0"/>
              <a:t> std::</a:t>
            </a:r>
            <a:r>
              <a:rPr dirty="0" err="1"/>
              <a:t>unordered_map</a:t>
            </a:r>
            <a:r>
              <a:rPr dirty="0"/>
              <a:t>&lt;</a:t>
            </a:r>
            <a:r>
              <a:rPr dirty="0" err="1"/>
              <a:t>KeyType</a:t>
            </a:r>
            <a:r>
              <a:rPr dirty="0"/>
              <a:t>, ItemType&gt;::hasher </a:t>
            </a:r>
            <a:r>
              <a:rPr dirty="0" err="1"/>
              <a:t>hashFunction</a:t>
            </a:r>
            <a:r>
              <a:rPr dirty="0"/>
              <a:t> = </a:t>
            </a:r>
            <a:r>
              <a:rPr dirty="0" err="1"/>
              <a:t>mapper.hash_function</a:t>
            </a:r>
            <a:r>
              <a:rPr dirty="0"/>
              <a:t>();</a:t>
            </a:r>
          </a:p>
        </p:txBody>
      </p:sp>
      <p:sp>
        <p:nvSpPr>
          <p:cNvPr id="89" name="Rectangle"/>
          <p:cNvSpPr/>
          <p:nvPr/>
        </p:nvSpPr>
        <p:spPr>
          <a:xfrm>
            <a:off x="254000" y="6773164"/>
            <a:ext cx="15748000" cy="1689100"/>
          </a:xfrm>
          <a:prstGeom prst="rect">
            <a:avLst/>
          </a:prstGeom>
          <a:solidFill>
            <a:srgbClr val="E5E6E1"/>
          </a:solidFill>
          <a:ln w="38100">
            <a:solidFill>
              <a:srgbClr val="941100"/>
            </a:solidFill>
            <a:miter lim="400000"/>
          </a:ln>
          <a:effectLst>
            <a:outerShdw blurRad="254000" dir="1980000" rotWithShape="0">
              <a:srgbClr val="000000"/>
            </a:outerShdw>
          </a:effectLst>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90" name="HashedDictionary.cpp"/>
          <p:cNvSpPr/>
          <p:nvPr/>
        </p:nvSpPr>
        <p:spPr>
          <a:xfrm>
            <a:off x="11801856" y="6188964"/>
            <a:ext cx="4066794" cy="685800"/>
          </a:xfrm>
          <a:prstGeom prst="roundRect">
            <a:avLst>
              <a:gd name="adj" fmla="val 27778"/>
            </a:avLst>
          </a:prstGeom>
          <a:solidFill>
            <a:srgbClr val="FFFB00"/>
          </a:solidFill>
          <a:ln w="50800">
            <a:solidFill>
              <a:srgbClr val="000000"/>
            </a:solidFill>
            <a:miter lim="400000"/>
          </a:ln>
          <a:effectLst>
            <a:outerShdw blurRad="228600" dir="27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584200">
              <a:defRPr sz="2400" b="1">
                <a:effectLst>
                  <a:outerShdw blurRad="38100" dist="12700" dir="5400000" rotWithShape="0">
                    <a:srgbClr val="000000">
                      <a:alpha val="50000"/>
                    </a:srgbClr>
                  </a:outerShdw>
                </a:effectLst>
                <a:latin typeface="Courier New"/>
                <a:ea typeface="Courier New"/>
                <a:cs typeface="Courier New"/>
                <a:sym typeface="Courier New"/>
              </a:defRPr>
            </a:lvl1pPr>
          </a:lstStyle>
          <a:p>
            <a:r>
              <a:rPr dirty="0"/>
              <a:t>HashedDictionary.cpp</a:t>
            </a:r>
          </a:p>
        </p:txBody>
      </p:sp>
      <p:sp>
        <p:nvSpPr>
          <p:cNvPr id="91" name="int HashedDictionary&lt;KeyType, ItemType&gt;::getHashIndex(const KeyType&amp; itemKey) const…"/>
          <p:cNvSpPr/>
          <p:nvPr/>
        </p:nvSpPr>
        <p:spPr>
          <a:xfrm>
            <a:off x="393700" y="6893814"/>
            <a:ext cx="14439900" cy="1435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tabLst>
                <a:tab pos="241300" algn="l"/>
              </a:tabLst>
              <a:defRPr sz="1800" b="1">
                <a:latin typeface="Menlo Regular"/>
                <a:ea typeface="Menlo Regular"/>
                <a:cs typeface="Menlo Regular"/>
                <a:sym typeface="Menlo Regular"/>
              </a:defRPr>
            </a:pPr>
            <a:r>
              <a:rPr>
                <a:solidFill>
                  <a:srgbClr val="BB2CA2"/>
                </a:solidFill>
              </a:rPr>
              <a:t>int</a:t>
            </a:r>
            <a:r>
              <a:t> HashedDictionary&lt;KeyType, ItemType&gt;::getHashIndex(</a:t>
            </a:r>
            <a:r>
              <a:rPr>
                <a:solidFill>
                  <a:srgbClr val="BB2CA2"/>
                </a:solidFill>
              </a:rPr>
              <a:t>const</a:t>
            </a:r>
            <a:r>
              <a:t> KeyType&amp; itemKey) </a:t>
            </a:r>
            <a:r>
              <a:rPr>
                <a:solidFill>
                  <a:srgbClr val="BB2CA2"/>
                </a:solidFill>
              </a:rPr>
              <a:t>const</a:t>
            </a:r>
          </a:p>
          <a:p>
            <a:pPr algn="l" defTabSz="457200">
              <a:tabLst>
                <a:tab pos="241300" algn="l"/>
              </a:tabLst>
              <a:defRPr sz="1800" b="1">
                <a:latin typeface="Menlo Regular"/>
                <a:ea typeface="Menlo Regular"/>
                <a:cs typeface="Menlo Regular"/>
                <a:sym typeface="Menlo Regular"/>
              </a:defRPr>
            </a:pPr>
            <a:r>
              <a:t>{</a:t>
            </a:r>
          </a:p>
          <a:p>
            <a:pPr algn="l" defTabSz="457200">
              <a:tabLst>
                <a:tab pos="241300" algn="l"/>
              </a:tabLst>
              <a:defRPr sz="1800" b="1">
                <a:solidFill>
                  <a:srgbClr val="008400"/>
                </a:solidFill>
                <a:latin typeface="Menlo Regular"/>
                <a:ea typeface="Menlo Regular"/>
                <a:cs typeface="Menlo Regular"/>
                <a:sym typeface="Menlo Regular"/>
              </a:defRPr>
            </a:pPr>
            <a:r>
              <a:rPr>
                <a:solidFill>
                  <a:srgbClr val="000000"/>
                </a:solidFill>
              </a:rPr>
              <a:t>   </a:t>
            </a:r>
            <a:r>
              <a:t>// static_cast needed since the hasFunction returns an unsigned long</a:t>
            </a:r>
            <a:endParaRPr>
              <a:solidFill>
                <a:srgbClr val="000000"/>
              </a:solidFill>
            </a:endParaRPr>
          </a:p>
          <a:p>
            <a:pPr algn="l" defTabSz="457200">
              <a:tabLst>
                <a:tab pos="241300" algn="l"/>
              </a:tabLst>
              <a:defRPr sz="1800" b="1">
                <a:latin typeface="Menlo Regular"/>
                <a:ea typeface="Menlo Regular"/>
                <a:cs typeface="Menlo Regular"/>
                <a:sym typeface="Menlo Regular"/>
              </a:defRPr>
            </a:pPr>
            <a:r>
              <a:t>   </a:t>
            </a:r>
            <a:r>
              <a:rPr>
                <a:solidFill>
                  <a:srgbClr val="BB2CA2"/>
                </a:solidFill>
              </a:rPr>
              <a:t>return</a:t>
            </a:r>
            <a:r>
              <a:t> </a:t>
            </a:r>
            <a:r>
              <a:rPr>
                <a:solidFill>
                  <a:srgbClr val="BB2CA2"/>
                </a:solidFill>
              </a:rPr>
              <a:t>static_cast</a:t>
            </a:r>
            <a:r>
              <a:t>&lt;</a:t>
            </a:r>
            <a:r>
              <a:rPr>
                <a:solidFill>
                  <a:srgbClr val="BB2CA2"/>
                </a:solidFill>
              </a:rPr>
              <a:t>int</a:t>
            </a:r>
            <a:r>
              <a:t>&gt;(hashFunction(itemKey) % hashTableSize);</a:t>
            </a:r>
          </a:p>
          <a:p>
            <a:pPr algn="l" defTabSz="457200">
              <a:tabLst>
                <a:tab pos="241300" algn="l"/>
              </a:tabLst>
              <a:defRPr sz="1800" b="1">
                <a:solidFill>
                  <a:srgbClr val="008400"/>
                </a:solidFill>
                <a:latin typeface="Menlo Regular"/>
                <a:ea typeface="Menlo Regular"/>
                <a:cs typeface="Menlo Regular"/>
                <a:sym typeface="Menlo Regular"/>
              </a:defRPr>
            </a:pPr>
            <a:r>
              <a:rPr>
                <a:solidFill>
                  <a:srgbClr val="000000"/>
                </a:solidFill>
              </a:rPr>
              <a:t>} </a:t>
            </a:r>
            <a:r>
              <a:t>// end getHashIndex</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84">
                                            <p:bg/>
                                          </p:spTgt>
                                        </p:tgtEl>
                                        <p:attrNameLst>
                                          <p:attrName>style.visibility</p:attrName>
                                        </p:attrNameLst>
                                      </p:cBhvr>
                                      <p:to>
                                        <p:strVal val="visible"/>
                                      </p:to>
                                    </p:set>
                                    <p:animEffect transition="in" filter="fade">
                                      <p:cBhvr>
                                        <p:cTn id="7" dur="500"/>
                                        <p:tgtEl>
                                          <p:spTgt spid="84">
                                            <p:bg/>
                                          </p:spTgt>
                                        </p:tgtEl>
                                      </p:cBhvr>
                                    </p:animEffect>
                                  </p:childTnLst>
                                </p:cTn>
                              </p:par>
                              <p:par>
                                <p:cTn id="8" presetID="10" presetClass="entr" presetSubtype="0" fill="hold" grpId="0" nodeType="withEffect">
                                  <p:stCondLst>
                                    <p:cond delay="0"/>
                                  </p:stCondLst>
                                  <p:iterate>
                                    <p:tmAbs val="0"/>
                                  </p:iterate>
                                  <p:childTnLst>
                                    <p:set>
                                      <p:cBhvr>
                                        <p:cTn id="9" fill="hold"/>
                                        <p:tgtEl>
                                          <p:spTgt spid="84">
                                            <p:txEl>
                                              <p:pRg st="0" end="0"/>
                                            </p:txEl>
                                          </p:spTgt>
                                        </p:tgtEl>
                                        <p:attrNameLst>
                                          <p:attrName>style.visibility</p:attrName>
                                        </p:attrNameLst>
                                      </p:cBhvr>
                                      <p:to>
                                        <p:strVal val="visible"/>
                                      </p:to>
                                    </p:set>
                                    <p:animEffect transition="in" filter="fade">
                                      <p:cBhvr>
                                        <p:cTn id="10" dur="500"/>
                                        <p:tgtEl>
                                          <p:spTgt spid="84">
                                            <p:txEl>
                                              <p:pRg st="0" end="0"/>
                                            </p:txEl>
                                          </p:spTgt>
                                        </p:tgtEl>
                                      </p:cBhvr>
                                    </p:animEffect>
                                  </p:childTnLst>
                                </p:cTn>
                              </p:par>
                            </p:childTnLst>
                          </p:cTn>
                        </p:par>
                        <p:par>
                          <p:cTn id="11" fill="hold">
                            <p:stCondLst>
                              <p:cond delay="500"/>
                            </p:stCondLst>
                            <p:childTnLst>
                              <p:par>
                                <p:cTn id="12" presetID="10" presetClass="entr" fill="hold" grpId="0" nodeType="afterEffect">
                                  <p:stCondLst>
                                    <p:cond delay="0"/>
                                  </p:stCondLst>
                                  <p:iterate>
                                    <p:tmAbs val="0"/>
                                  </p:iterate>
                                  <p:childTnLst>
                                    <p:set>
                                      <p:cBhvr>
                                        <p:cTn id="13" fill="hold"/>
                                        <p:tgtEl>
                                          <p:spTgt spid="84">
                                            <p:txEl>
                                              <p:pRg st="1" end="1"/>
                                            </p:txEl>
                                          </p:spTgt>
                                        </p:tgtEl>
                                        <p:attrNameLst>
                                          <p:attrName>style.visibility</p:attrName>
                                        </p:attrNameLst>
                                      </p:cBhvr>
                                      <p:to>
                                        <p:strVal val="visible"/>
                                      </p:to>
                                    </p:set>
                                    <p:animEffect transition="in" filter="fade">
                                      <p:cBhvr>
                                        <p:cTn id="14" dur="500"/>
                                        <p:tgtEl>
                                          <p:spTgt spid="84">
                                            <p:txEl>
                                              <p:pRg st="1" end="1"/>
                                            </p:txEl>
                                          </p:spTgt>
                                        </p:tgtEl>
                                      </p:cBhvr>
                                    </p:animEffect>
                                  </p:childTnLst>
                                </p:cTn>
                              </p:par>
                            </p:childTnLst>
                          </p:cTn>
                        </p:par>
                        <p:par>
                          <p:cTn id="15" fill="hold">
                            <p:stCondLst>
                              <p:cond delay="1000"/>
                            </p:stCondLst>
                            <p:childTnLst>
                              <p:par>
                                <p:cTn id="16" presetID="10" presetClass="entr" fill="hold" grpId="0" nodeType="afterEffect">
                                  <p:stCondLst>
                                    <p:cond delay="0"/>
                                  </p:stCondLst>
                                  <p:iterate>
                                    <p:tmAbs val="0"/>
                                  </p:iterate>
                                  <p:childTnLst>
                                    <p:set>
                                      <p:cBhvr>
                                        <p:cTn id="17" fill="hold"/>
                                        <p:tgtEl>
                                          <p:spTgt spid="86"/>
                                        </p:tgtEl>
                                        <p:attrNameLst>
                                          <p:attrName>style.visibility</p:attrName>
                                        </p:attrNameLst>
                                      </p:cBhvr>
                                      <p:to>
                                        <p:strVal val="visible"/>
                                      </p:to>
                                    </p:set>
                                    <p:animEffect transition="in" filter="fade">
                                      <p:cBhvr>
                                        <p:cTn id="18" dur="500"/>
                                        <p:tgtEl>
                                          <p:spTgt spid="8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grpId="0" nodeType="clickEffect">
                                  <p:stCondLst>
                                    <p:cond delay="0"/>
                                  </p:stCondLst>
                                  <p:iterate>
                                    <p:tmAbs val="0"/>
                                  </p:iterate>
                                  <p:childTnLst>
                                    <p:set>
                                      <p:cBhvr>
                                        <p:cTn id="22" fill="hold"/>
                                        <p:tgtEl>
                                          <p:spTgt spid="84">
                                            <p:txEl>
                                              <p:pRg st="2" end="2"/>
                                            </p:txEl>
                                          </p:spTgt>
                                        </p:tgtEl>
                                        <p:attrNameLst>
                                          <p:attrName>style.visibility</p:attrName>
                                        </p:attrNameLst>
                                      </p:cBhvr>
                                      <p:to>
                                        <p:strVal val="visible"/>
                                      </p:to>
                                    </p:set>
                                    <p:animEffect transition="in" filter="fade">
                                      <p:cBhvr>
                                        <p:cTn id="23" dur="500"/>
                                        <p:tgtEl>
                                          <p:spTgt spid="84">
                                            <p:txEl>
                                              <p:pRg st="2" end="2"/>
                                            </p:txEl>
                                          </p:spTgt>
                                        </p:tgtEl>
                                      </p:cBhvr>
                                    </p:animEffect>
                                  </p:childTnLst>
                                </p:cTn>
                              </p:par>
                            </p:childTnLst>
                          </p:cTn>
                        </p:par>
                        <p:par>
                          <p:cTn id="24" fill="hold">
                            <p:stCondLst>
                              <p:cond delay="500"/>
                            </p:stCondLst>
                            <p:childTnLst>
                              <p:par>
                                <p:cTn id="25" presetID="23" presetClass="exit" presetSubtype="32" fill="hold" grpId="1" nodeType="afterEffect">
                                  <p:stCondLst>
                                    <p:cond delay="0"/>
                                  </p:stCondLst>
                                  <p:iterate>
                                    <p:tmAbs val="0"/>
                                  </p:iterate>
                                  <p:childTnLst>
                                    <p:anim calcmode="lin" valueType="num">
                                      <p:cBhvr>
                                        <p:cTn id="26" dur="500" fill="hold"/>
                                        <p:tgtEl>
                                          <p:spTgt spid="86"/>
                                        </p:tgtEl>
                                        <p:attrNameLst>
                                          <p:attrName>ppt_w</p:attrName>
                                        </p:attrNameLst>
                                      </p:cBhvr>
                                      <p:tavLst>
                                        <p:tav tm="0">
                                          <p:val>
                                            <p:strVal val="ppt_w"/>
                                          </p:val>
                                        </p:tav>
                                        <p:tav tm="100000">
                                          <p:val>
                                            <p:fltVal val="0"/>
                                          </p:val>
                                        </p:tav>
                                      </p:tavLst>
                                    </p:anim>
                                    <p:anim calcmode="lin" valueType="num">
                                      <p:cBhvr>
                                        <p:cTn id="27" dur="500" fill="hold"/>
                                        <p:tgtEl>
                                          <p:spTgt spid="86"/>
                                        </p:tgtEl>
                                        <p:attrNameLst>
                                          <p:attrName>ppt_h</p:attrName>
                                        </p:attrNameLst>
                                      </p:cBhvr>
                                      <p:tavLst>
                                        <p:tav tm="0">
                                          <p:val>
                                            <p:strVal val="ppt_h"/>
                                          </p:val>
                                        </p:tav>
                                        <p:tav tm="100000">
                                          <p:val>
                                            <p:fltVal val="0"/>
                                          </p:val>
                                        </p:tav>
                                      </p:tavLst>
                                    </p:anim>
                                    <p:set>
                                      <p:cBhvr>
                                        <p:cTn id="28" fill="hold">
                                          <p:stCondLst>
                                            <p:cond delay="499"/>
                                          </p:stCondLst>
                                        </p:cTn>
                                        <p:tgtEl>
                                          <p:spTgt spid="8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iterate>
                                    <p:tmAbs val="0"/>
                                  </p:iterate>
                                  <p:childTnLst>
                                    <p:set>
                                      <p:cBhvr>
                                        <p:cTn id="32" fill="hold"/>
                                        <p:tgtEl>
                                          <p:spTgt spid="85"/>
                                        </p:tgtEl>
                                        <p:attrNameLst>
                                          <p:attrName>style.visibility</p:attrName>
                                        </p:attrNameLst>
                                      </p:cBhvr>
                                      <p:to>
                                        <p:strVal val="visible"/>
                                      </p:to>
                                    </p:set>
                                    <p:anim calcmode="lin" valueType="num">
                                      <p:cBhvr>
                                        <p:cTn id="33" dur="500" fill="hold"/>
                                        <p:tgtEl>
                                          <p:spTgt spid="85"/>
                                        </p:tgtEl>
                                        <p:attrNameLst>
                                          <p:attrName>ppt_x</p:attrName>
                                        </p:attrNameLst>
                                      </p:cBhvr>
                                      <p:tavLst>
                                        <p:tav tm="0">
                                          <p:val>
                                            <p:strVal val="0-#ppt_w/2"/>
                                          </p:val>
                                        </p:tav>
                                        <p:tav tm="100000">
                                          <p:val>
                                            <p:strVal val="#ppt_x"/>
                                          </p:val>
                                        </p:tav>
                                      </p:tavLst>
                                    </p:anim>
                                    <p:anim calcmode="lin" valueType="num">
                                      <p:cBhvr>
                                        <p:cTn id="34" dur="500" fill="hold"/>
                                        <p:tgtEl>
                                          <p:spTgt spid="85"/>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10" presetClass="entr" fill="hold" grpId="0" nodeType="afterEffect">
                                  <p:stCondLst>
                                    <p:cond delay="0"/>
                                  </p:stCondLst>
                                  <p:iterate>
                                    <p:tmAbs val="0"/>
                                  </p:iterate>
                                  <p:childTnLst>
                                    <p:set>
                                      <p:cBhvr>
                                        <p:cTn id="37" fill="hold"/>
                                        <p:tgtEl>
                                          <p:spTgt spid="87"/>
                                        </p:tgtEl>
                                        <p:attrNameLst>
                                          <p:attrName>style.visibility</p:attrName>
                                        </p:attrNameLst>
                                      </p:cBhvr>
                                      <p:to>
                                        <p:strVal val="visible"/>
                                      </p:to>
                                    </p:set>
                                    <p:animEffect transition="in" filter="fade">
                                      <p:cBhvr>
                                        <p:cTn id="38" dur="500"/>
                                        <p:tgtEl>
                                          <p:spTgt spid="87"/>
                                        </p:tgtEl>
                                      </p:cBhvr>
                                    </p:animEffect>
                                  </p:childTnLst>
                                </p:cTn>
                              </p:par>
                            </p:childTnLst>
                          </p:cTn>
                        </p:par>
                        <p:par>
                          <p:cTn id="39" fill="hold">
                            <p:stCondLst>
                              <p:cond delay="1000"/>
                            </p:stCondLst>
                            <p:childTnLst>
                              <p:par>
                                <p:cTn id="40" presetID="1" presetClass="entr" presetSubtype="0" fill="hold" grpId="0" nodeType="afterEffect">
                                  <p:stCondLst>
                                    <p:cond delay="0"/>
                                  </p:stCondLst>
                                  <p:iterate type="lt">
                                    <p:tmAbs val="100"/>
                                  </p:iterate>
                                  <p:childTnLst>
                                    <p:set>
                                      <p:cBhvr>
                                        <p:cTn id="41" fill="hold"/>
                                        <p:tgtEl>
                                          <p:spTgt spid="8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iterate>
                                    <p:tmAbs val="0"/>
                                  </p:iterate>
                                  <p:childTnLst>
                                    <p:set>
                                      <p:cBhvr>
                                        <p:cTn id="45" fill="hold"/>
                                        <p:tgtEl>
                                          <p:spTgt spid="89"/>
                                        </p:tgtEl>
                                        <p:attrNameLst>
                                          <p:attrName>style.visibility</p:attrName>
                                        </p:attrNameLst>
                                      </p:cBhvr>
                                      <p:to>
                                        <p:strVal val="visible"/>
                                      </p:to>
                                    </p:set>
                                    <p:anim calcmode="lin" valueType="num">
                                      <p:cBhvr>
                                        <p:cTn id="46" dur="500" fill="hold"/>
                                        <p:tgtEl>
                                          <p:spTgt spid="89"/>
                                        </p:tgtEl>
                                        <p:attrNameLst>
                                          <p:attrName>ppt_x</p:attrName>
                                        </p:attrNameLst>
                                      </p:cBhvr>
                                      <p:tavLst>
                                        <p:tav tm="0">
                                          <p:val>
                                            <p:strVal val="0-#ppt_w/2"/>
                                          </p:val>
                                        </p:tav>
                                        <p:tav tm="100000">
                                          <p:val>
                                            <p:strVal val="#ppt_x"/>
                                          </p:val>
                                        </p:tav>
                                      </p:tavLst>
                                    </p:anim>
                                    <p:anim calcmode="lin" valueType="num">
                                      <p:cBhvr>
                                        <p:cTn id="47" dur="500" fill="hold"/>
                                        <p:tgtEl>
                                          <p:spTgt spid="89"/>
                                        </p:tgtEl>
                                        <p:attrNameLst>
                                          <p:attrName>ppt_y</p:attrName>
                                        </p:attrNameLst>
                                      </p:cBhvr>
                                      <p:tavLst>
                                        <p:tav tm="0">
                                          <p:val>
                                            <p:strVal val="#ppt_y"/>
                                          </p:val>
                                        </p:tav>
                                        <p:tav tm="100000">
                                          <p:val>
                                            <p:strVal val="#ppt_y"/>
                                          </p:val>
                                        </p:tav>
                                      </p:tavLst>
                                    </p:anim>
                                  </p:childTnLst>
                                </p:cTn>
                              </p:par>
                            </p:childTnLst>
                          </p:cTn>
                        </p:par>
                        <p:par>
                          <p:cTn id="48" fill="hold">
                            <p:stCondLst>
                              <p:cond delay="500"/>
                            </p:stCondLst>
                            <p:childTnLst>
                              <p:par>
                                <p:cTn id="49" presetID="10" presetClass="entr" fill="hold" grpId="0" nodeType="afterEffect">
                                  <p:stCondLst>
                                    <p:cond delay="0"/>
                                  </p:stCondLst>
                                  <p:iterate>
                                    <p:tmAbs val="0"/>
                                  </p:iterate>
                                  <p:childTnLst>
                                    <p:set>
                                      <p:cBhvr>
                                        <p:cTn id="50" fill="hold"/>
                                        <p:tgtEl>
                                          <p:spTgt spid="90"/>
                                        </p:tgtEl>
                                        <p:attrNameLst>
                                          <p:attrName>style.visibility</p:attrName>
                                        </p:attrNameLst>
                                      </p:cBhvr>
                                      <p:to>
                                        <p:strVal val="visible"/>
                                      </p:to>
                                    </p:set>
                                    <p:animEffect transition="in" filter="fade">
                                      <p:cBhvr>
                                        <p:cTn id="51" dur="500"/>
                                        <p:tgtEl>
                                          <p:spTgt spid="90"/>
                                        </p:tgtEl>
                                      </p:cBhvr>
                                    </p:animEffect>
                                  </p:childTnLst>
                                </p:cTn>
                              </p:par>
                            </p:childTnLst>
                          </p:cTn>
                        </p:par>
                        <p:par>
                          <p:cTn id="52" fill="hold">
                            <p:stCondLst>
                              <p:cond delay="1000"/>
                            </p:stCondLst>
                            <p:childTnLst>
                              <p:par>
                                <p:cTn id="53" presetID="1" presetClass="entr" presetSubtype="0" fill="hold" grpId="0" nodeType="afterEffect">
                                  <p:stCondLst>
                                    <p:cond delay="0"/>
                                  </p:stCondLst>
                                  <p:iterate type="lt">
                                    <p:tmAbs val="100"/>
                                  </p:iterate>
                                  <p:childTnLst>
                                    <p:set>
                                      <p:cBhvr>
                                        <p:cTn id="54" fill="hold"/>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p" bldLvl="5" animBg="1" advAuto="0"/>
      <p:bldP spid="85" grpId="0" animBg="1" advAuto="0"/>
      <p:bldP spid="86" grpId="0" animBg="1" advAuto="0"/>
      <p:bldP spid="86" grpId="1" animBg="1" advAuto="0"/>
      <p:bldP spid="87" grpId="0" animBg="1" advAuto="0"/>
      <p:bldP spid="88" grpId="0" animBg="1" advAuto="0"/>
      <p:bldP spid="89" grpId="0" animBg="1" advAuto="0"/>
      <p:bldP spid="90" grpId="0" animBg="1" advAuto="0"/>
      <p:bldP spid="91"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Hash Functions"/>
          <p:cNvSpPr txBox="1">
            <a:spLocks noGrp="1"/>
          </p:cNvSpPr>
          <p:nvPr>
            <p:ph type="title"/>
          </p:nvPr>
        </p:nvSpPr>
        <p:spPr>
          <a:prstGeom prst="rect">
            <a:avLst/>
          </a:prstGeom>
        </p:spPr>
        <p:txBody>
          <a:bodyPr/>
          <a:lstStyle/>
          <a:p>
            <a:r>
              <a:t>Hash Functions</a:t>
            </a:r>
          </a:p>
        </p:txBody>
      </p:sp>
      <p:sp>
        <p:nvSpPr>
          <p:cNvPr id="96" name="A good hash function…"/>
          <p:cNvSpPr txBox="1">
            <a:spLocks noGrp="1"/>
          </p:cNvSpPr>
          <p:nvPr>
            <p:ph type="body" idx="1"/>
          </p:nvPr>
        </p:nvSpPr>
        <p:spPr>
          <a:xfrm>
            <a:off x="127000" y="1562100"/>
            <a:ext cx="16040100" cy="7543800"/>
          </a:xfrm>
          <a:prstGeom prst="rect">
            <a:avLst/>
          </a:prstGeom>
        </p:spPr>
        <p:txBody>
          <a:bodyPr numCol="2" spcCol="802005"/>
          <a:lstStyle/>
          <a:p>
            <a:pPr>
              <a:spcBef>
                <a:spcPts val="1200"/>
              </a:spcBef>
              <a:buBlip>
                <a:blip r:embed="rId3"/>
              </a:buBlip>
            </a:pPr>
            <a:r>
              <a:rPr dirty="0"/>
              <a:t>A good hash function</a:t>
            </a:r>
          </a:p>
          <a:p>
            <a:pPr lvl="1">
              <a:spcBef>
                <a:spcPts val="1200"/>
              </a:spcBef>
              <a:buBlip>
                <a:blip r:embed="rId3"/>
              </a:buBlip>
            </a:pPr>
            <a:r>
              <a:rPr dirty="0"/>
              <a:t>Minimize collisions</a:t>
            </a:r>
          </a:p>
          <a:p>
            <a:pPr lvl="1">
              <a:spcBef>
                <a:spcPts val="1200"/>
              </a:spcBef>
              <a:buBlip>
                <a:blip r:embed="rId3"/>
              </a:buBlip>
            </a:pPr>
            <a:r>
              <a:rPr dirty="0"/>
              <a:t>Be fast to compute</a:t>
            </a:r>
          </a:p>
          <a:p>
            <a:pPr>
              <a:spcBef>
                <a:spcPts val="1200"/>
              </a:spcBef>
              <a:buBlip>
                <a:blip r:embed="rId3"/>
              </a:buBlip>
            </a:pPr>
            <a:r>
              <a:rPr dirty="0"/>
              <a:t>Hash Codes for Strings</a:t>
            </a:r>
          </a:p>
          <a:p>
            <a:pPr lvl="1">
              <a:spcBef>
                <a:spcPts val="1200"/>
              </a:spcBef>
              <a:buBlip>
                <a:blip r:embed="rId3"/>
              </a:buBlip>
            </a:pPr>
            <a:r>
              <a:rPr dirty="0"/>
              <a:t>Convert characters to Unicode integers</a:t>
            </a:r>
          </a:p>
          <a:p>
            <a:pPr lvl="1">
              <a:spcBef>
                <a:spcPts val="1200"/>
              </a:spcBef>
              <a:buBlip>
                <a:blip r:embed="rId3"/>
              </a:buBlip>
            </a:pPr>
            <a:r>
              <a:rPr dirty="0"/>
              <a:t>Multiply characters based on position in string </a:t>
            </a:r>
          </a:p>
          <a:p>
            <a:pPr marL="0" indent="0">
              <a:spcBef>
                <a:spcPts val="1200"/>
              </a:spcBef>
              <a:buNone/>
            </a:pPr>
            <a:endParaRPr dirty="0"/>
          </a:p>
          <a:p>
            <a:pPr>
              <a:spcBef>
                <a:spcPts val="1200"/>
              </a:spcBef>
              <a:buBlip>
                <a:blip r:embed="rId3"/>
              </a:buBlip>
            </a:pPr>
            <a:r>
              <a:rPr dirty="0"/>
              <a:t>Hash Codes for Primitive Types</a:t>
            </a:r>
          </a:p>
          <a:p>
            <a:pPr lvl="1">
              <a:buBlip>
                <a:blip r:embed="rId3"/>
              </a:buBlip>
            </a:pPr>
            <a:r>
              <a:rPr dirty="0"/>
              <a:t>Cast it to an </a:t>
            </a:r>
            <a:r>
              <a:rPr b="1" dirty="0">
                <a:latin typeface="Courier New"/>
                <a:ea typeface="Courier New"/>
                <a:cs typeface="Courier New"/>
                <a:sym typeface="Courier New"/>
              </a:rPr>
              <a:t>int</a:t>
            </a:r>
          </a:p>
          <a:p>
            <a:pPr lvl="2">
              <a:buBlip>
                <a:blip r:embed="rId3"/>
              </a:buBlip>
            </a:pPr>
            <a:r>
              <a:rPr b="1" dirty="0">
                <a:latin typeface="Courier New"/>
                <a:ea typeface="Courier New"/>
                <a:cs typeface="Courier New"/>
                <a:sym typeface="Courier New"/>
              </a:rPr>
              <a:t>byte</a:t>
            </a:r>
            <a:r>
              <a:rPr dirty="0"/>
              <a:t>, </a:t>
            </a:r>
            <a:r>
              <a:rPr b="1" dirty="0">
                <a:latin typeface="Courier New"/>
                <a:ea typeface="Courier New"/>
                <a:cs typeface="Courier New"/>
                <a:sym typeface="Courier New"/>
              </a:rPr>
              <a:t>short</a:t>
            </a:r>
            <a:r>
              <a:rPr dirty="0"/>
              <a:t>, or </a:t>
            </a:r>
            <a:r>
              <a:rPr b="1" dirty="0">
                <a:latin typeface="Courier New"/>
                <a:ea typeface="Courier New"/>
                <a:cs typeface="Courier New"/>
                <a:sym typeface="Courier New"/>
              </a:rPr>
              <a:t>char</a:t>
            </a:r>
          </a:p>
          <a:p>
            <a:pPr lvl="1">
              <a:buBlip>
                <a:blip r:embed="rId3"/>
              </a:buBlip>
            </a:pPr>
            <a:r>
              <a:rPr dirty="0"/>
              <a:t>Manipulate internal representations</a:t>
            </a:r>
          </a:p>
          <a:p>
            <a:pPr lvl="2">
              <a:buBlip>
                <a:blip r:embed="rId3"/>
              </a:buBlip>
            </a:pPr>
            <a:r>
              <a:rPr dirty="0"/>
              <a:t>Perform folding</a:t>
            </a:r>
          </a:p>
          <a:p>
            <a:pPr lvl="3">
              <a:buBlip>
                <a:blip r:embed="rId3"/>
              </a:buBlip>
            </a:pPr>
            <a:r>
              <a:rPr dirty="0"/>
              <a:t>Divide key into parts</a:t>
            </a:r>
          </a:p>
          <a:p>
            <a:pPr lvl="3">
              <a:buBlip>
                <a:blip r:embed="rId3"/>
              </a:buBlip>
            </a:pPr>
            <a:r>
              <a:rPr dirty="0"/>
              <a:t>Recombine and process parts</a:t>
            </a:r>
          </a:p>
        </p:txBody>
      </p:sp>
      <p:pic>
        <p:nvPicPr>
          <p:cNvPr id="97" name="Rounded Rectangle Rounded rectangle" descr="Rounded Rectangle Rounded rectangle"/>
          <p:cNvPicPr>
            <a:picLocks/>
          </p:cNvPicPr>
          <p:nvPr/>
        </p:nvPicPr>
        <p:blipFill>
          <a:blip r:embed="rId4"/>
          <a:stretch>
            <a:fillRect/>
          </a:stretch>
        </p:blipFill>
        <p:spPr>
          <a:xfrm>
            <a:off x="400050" y="6047486"/>
            <a:ext cx="7924800" cy="2590800"/>
          </a:xfrm>
          <a:prstGeom prst="rect">
            <a:avLst/>
          </a:prstGeom>
          <a:effectLst>
            <a:outerShdw blurRad="266700" dir="2700000" rotWithShape="0">
              <a:srgbClr val="000000"/>
            </a:outerShdw>
          </a:effectLst>
        </p:spPr>
      </p:pic>
      <p:sp>
        <p:nvSpPr>
          <p:cNvPr id="98" name="Algorithm hashCode(someString)     int hash = 0;     int n = someString.length();     for (int i = 0; i &lt; n; i++)…"/>
          <p:cNvSpPr/>
          <p:nvPr/>
        </p:nvSpPr>
        <p:spPr>
          <a:xfrm>
            <a:off x="646679" y="6247638"/>
            <a:ext cx="7505701" cy="222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spAutoFit/>
          </a:bodyPr>
          <a:lstStyle/>
          <a:p>
            <a:pPr algn="l" defTabSz="457200">
              <a:lnSpc>
                <a:spcPct val="1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b="1">
                <a:solidFill>
                  <a:srgbClr val="73FDFF"/>
                </a:solidFill>
                <a:latin typeface="Courier New"/>
                <a:ea typeface="Courier New"/>
                <a:cs typeface="Courier New"/>
                <a:sym typeface="Courier New"/>
              </a:defRPr>
            </a:pPr>
            <a:r>
              <a:rPr i="1" dirty="0">
                <a:solidFill>
                  <a:srgbClr val="D4FB79"/>
                </a:solidFill>
              </a:rPr>
              <a:t>Algorithm</a:t>
            </a:r>
            <a:r>
              <a:rPr dirty="0"/>
              <a:t> </a:t>
            </a:r>
            <a:r>
              <a:rPr dirty="0" err="1"/>
              <a:t>hashCode</a:t>
            </a:r>
            <a:r>
              <a:rPr dirty="0"/>
              <a:t>(</a:t>
            </a:r>
            <a:r>
              <a:rPr dirty="0" err="1"/>
              <a:t>someString</a:t>
            </a:r>
            <a:r>
              <a:rPr dirty="0"/>
              <a:t>)</a:t>
            </a:r>
            <a:br>
              <a:rPr dirty="0"/>
            </a:br>
            <a:r>
              <a:rPr dirty="0"/>
              <a:t>    int hash = 0;</a:t>
            </a:r>
            <a:br>
              <a:rPr dirty="0"/>
            </a:br>
            <a:r>
              <a:rPr dirty="0"/>
              <a:t>    int n = </a:t>
            </a:r>
            <a:r>
              <a:rPr dirty="0" err="1"/>
              <a:t>someString.length</a:t>
            </a:r>
            <a:r>
              <a:rPr dirty="0"/>
              <a:t>();</a:t>
            </a:r>
            <a:br>
              <a:rPr dirty="0"/>
            </a:br>
            <a:r>
              <a:rPr dirty="0"/>
              <a:t>    for (int </a:t>
            </a:r>
            <a:r>
              <a:rPr dirty="0" err="1"/>
              <a:t>i</a:t>
            </a:r>
            <a:r>
              <a:rPr dirty="0"/>
              <a:t> = 0; </a:t>
            </a:r>
            <a:r>
              <a:rPr dirty="0" err="1"/>
              <a:t>i</a:t>
            </a:r>
            <a:r>
              <a:rPr dirty="0"/>
              <a:t> &lt; n; </a:t>
            </a:r>
            <a:r>
              <a:rPr dirty="0" err="1"/>
              <a:t>i</a:t>
            </a:r>
            <a:r>
              <a:rPr dirty="0"/>
              <a:t>++)</a:t>
            </a:r>
          </a:p>
          <a:p>
            <a:pPr algn="l" defTabSz="457200">
              <a:lnSpc>
                <a:spcPct val="1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b="1">
                <a:solidFill>
                  <a:srgbClr val="73FDFF"/>
                </a:solidFill>
                <a:latin typeface="Courier New"/>
                <a:ea typeface="Courier New"/>
                <a:cs typeface="Courier New"/>
                <a:sym typeface="Courier New"/>
              </a:defRPr>
            </a:pPr>
            <a:r>
              <a:rPr dirty="0"/>
              <a:t>          hash = g * hash + </a:t>
            </a:r>
            <a:r>
              <a:rPr dirty="0" err="1"/>
              <a:t>someString</a:t>
            </a:r>
            <a:r>
              <a:rPr dirty="0"/>
              <a:t>[</a:t>
            </a:r>
            <a:r>
              <a:rPr dirty="0" err="1"/>
              <a:t>i</a:t>
            </a:r>
            <a:r>
              <a:rPr dirty="0"/>
              <a:t>];</a:t>
            </a:r>
          </a:p>
          <a:p>
            <a:pPr algn="l" defTabSz="457200">
              <a:lnSpc>
                <a:spcPct val="1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b="1">
                <a:solidFill>
                  <a:srgbClr val="73FDFF"/>
                </a:solidFill>
                <a:latin typeface="Courier New"/>
                <a:ea typeface="Courier New"/>
                <a:cs typeface="Courier New"/>
                <a:sym typeface="Courier New"/>
              </a:defRPr>
            </a:pPr>
            <a:r>
              <a:rPr dirty="0"/>
              <a:t>    </a:t>
            </a:r>
            <a:r>
              <a:rPr dirty="0">
                <a:solidFill>
                  <a:srgbClr val="8EFA00"/>
                </a:solidFill>
              </a:rPr>
              <a:t>// The Java String class uses g = 31</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96">
                                            <p:txEl>
                                              <p:pRg st="3" end="3"/>
                                            </p:txEl>
                                          </p:spTgt>
                                        </p:tgtEl>
                                        <p:attrNameLst>
                                          <p:attrName>style.visibility</p:attrName>
                                        </p:attrNameLst>
                                      </p:cBhvr>
                                      <p:to>
                                        <p:strVal val="visible"/>
                                      </p:to>
                                    </p:set>
                                    <p:animEffect transition="in" filter="fade">
                                      <p:cBhvr>
                                        <p:cTn id="7" dur="500"/>
                                        <p:tgtEl>
                                          <p:spTgt spid="96">
                                            <p:txEl>
                                              <p:pRg st="3" end="3"/>
                                            </p:txEl>
                                          </p:spTgt>
                                        </p:tgtEl>
                                      </p:cBhvr>
                                    </p:animEffect>
                                  </p:childTnLst>
                                </p:cTn>
                              </p:par>
                            </p:childTnLst>
                          </p:cTn>
                        </p:par>
                        <p:par>
                          <p:cTn id="8" fill="hold">
                            <p:stCondLst>
                              <p:cond delay="500"/>
                            </p:stCondLst>
                            <p:childTnLst>
                              <p:par>
                                <p:cTn id="9" presetID="10" presetClass="entr" fill="hold" grpId="0" nodeType="afterEffect">
                                  <p:stCondLst>
                                    <p:cond delay="0"/>
                                  </p:stCondLst>
                                  <p:iterate>
                                    <p:tmAbs val="0"/>
                                  </p:iterate>
                                  <p:childTnLst>
                                    <p:set>
                                      <p:cBhvr>
                                        <p:cTn id="10" fill="hold"/>
                                        <p:tgtEl>
                                          <p:spTgt spid="96">
                                            <p:txEl>
                                              <p:pRg st="4" end="4"/>
                                            </p:txEl>
                                          </p:spTgt>
                                        </p:tgtEl>
                                        <p:attrNameLst>
                                          <p:attrName>style.visibility</p:attrName>
                                        </p:attrNameLst>
                                      </p:cBhvr>
                                      <p:to>
                                        <p:strVal val="visible"/>
                                      </p:to>
                                    </p:set>
                                    <p:animEffect transition="in" filter="fade">
                                      <p:cBhvr>
                                        <p:cTn id="11" dur="500"/>
                                        <p:tgtEl>
                                          <p:spTgt spid="96">
                                            <p:txEl>
                                              <p:pRg st="4" end="4"/>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fill="hold" grpId="0" nodeType="clickEffect">
                                  <p:stCondLst>
                                    <p:cond delay="0"/>
                                  </p:stCondLst>
                                  <p:iterate>
                                    <p:tmAbs val="0"/>
                                  </p:iterate>
                                  <p:childTnLst>
                                    <p:set>
                                      <p:cBhvr>
                                        <p:cTn id="15" fill="hold"/>
                                        <p:tgtEl>
                                          <p:spTgt spid="96">
                                            <p:txEl>
                                              <p:pRg st="5" end="5"/>
                                            </p:txEl>
                                          </p:spTgt>
                                        </p:tgtEl>
                                        <p:attrNameLst>
                                          <p:attrName>style.visibility</p:attrName>
                                        </p:attrNameLst>
                                      </p:cBhvr>
                                      <p:to>
                                        <p:strVal val="visible"/>
                                      </p:to>
                                    </p:set>
                                    <p:animEffect transition="in" filter="fade">
                                      <p:cBhvr>
                                        <p:cTn id="16" dur="500"/>
                                        <p:tgtEl>
                                          <p:spTgt spid="96">
                                            <p:txEl>
                                              <p:pRg st="5" end="5"/>
                                            </p:txEl>
                                          </p:spTgt>
                                        </p:tgtEl>
                                      </p:cBhvr>
                                    </p:animEffect>
                                  </p:childTnLst>
                                </p:cTn>
                              </p:par>
                            </p:childTnLst>
                          </p:cTn>
                        </p:par>
                        <p:par>
                          <p:cTn id="17" fill="hold">
                            <p:stCondLst>
                              <p:cond delay="500"/>
                            </p:stCondLst>
                            <p:childTnLst>
                              <p:par>
                                <p:cTn id="18" presetID="10" presetClass="entr" fill="hold" grpId="0" nodeType="afterEffect">
                                  <p:stCondLst>
                                    <p:cond delay="0"/>
                                  </p:stCondLst>
                                  <p:iterate>
                                    <p:tmAbs val="0"/>
                                  </p:iterate>
                                  <p:childTnLst>
                                    <p:set>
                                      <p:cBhvr>
                                        <p:cTn id="19" fill="hold"/>
                                        <p:tgtEl>
                                          <p:spTgt spid="96">
                                            <p:txEl>
                                              <p:pRg st="6" end="6"/>
                                            </p:txEl>
                                          </p:spTgt>
                                        </p:tgtEl>
                                        <p:attrNameLst>
                                          <p:attrName>style.visibility</p:attrName>
                                        </p:attrNameLst>
                                      </p:cBhvr>
                                      <p:to>
                                        <p:strVal val="visible"/>
                                      </p:to>
                                    </p:set>
                                    <p:animEffect transition="in" filter="fade">
                                      <p:cBhvr>
                                        <p:cTn id="20" dur="500"/>
                                        <p:tgtEl>
                                          <p:spTgt spid="96">
                                            <p:txEl>
                                              <p:pRg st="6" end="6"/>
                                            </p:txEl>
                                          </p:spTgt>
                                        </p:tgtEl>
                                      </p:cBhvr>
                                    </p:animEffect>
                                  </p:childTnLst>
                                </p:cTn>
                              </p:par>
                            </p:childTnLst>
                          </p:cTn>
                        </p:par>
                        <p:par>
                          <p:cTn id="21" fill="hold">
                            <p:stCondLst>
                              <p:cond delay="1000"/>
                            </p:stCondLst>
                            <p:childTnLst>
                              <p:par>
                                <p:cTn id="22" presetID="10" presetClass="entr" fill="hold" grpId="0" nodeType="afterEffect">
                                  <p:stCondLst>
                                    <p:cond delay="0"/>
                                  </p:stCondLst>
                                  <p:iterate>
                                    <p:tmAbs val="0"/>
                                  </p:iterate>
                                  <p:childTnLst>
                                    <p:set>
                                      <p:cBhvr>
                                        <p:cTn id="23" fill="hold"/>
                                        <p:tgtEl>
                                          <p:spTgt spid="97"/>
                                        </p:tgtEl>
                                        <p:attrNameLst>
                                          <p:attrName>style.visibility</p:attrName>
                                        </p:attrNameLst>
                                      </p:cBhvr>
                                      <p:to>
                                        <p:strVal val="visible"/>
                                      </p:to>
                                    </p:set>
                                    <p:animEffect transition="in" filter="fade">
                                      <p:cBhvr>
                                        <p:cTn id="24" dur="500"/>
                                        <p:tgtEl>
                                          <p:spTgt spid="97"/>
                                        </p:tgtEl>
                                      </p:cBhvr>
                                    </p:animEffect>
                                  </p:childTnLst>
                                </p:cTn>
                              </p:par>
                            </p:childTnLst>
                          </p:cTn>
                        </p:par>
                        <p:par>
                          <p:cTn id="25" fill="hold">
                            <p:stCondLst>
                              <p:cond delay="1500"/>
                            </p:stCondLst>
                            <p:childTnLst>
                              <p:par>
                                <p:cTn id="26" presetID="1" presetClass="entr" presetSubtype="0" fill="hold" grpId="0" nodeType="afterEffect">
                                  <p:stCondLst>
                                    <p:cond delay="0"/>
                                  </p:stCondLst>
                                  <p:iterate type="lt">
                                    <p:tmAbs val="100"/>
                                  </p:iterate>
                                  <p:childTnLst>
                                    <p:set>
                                      <p:cBhvr>
                                        <p:cTn id="27" fill="hold"/>
                                        <p:tgtEl>
                                          <p:spTgt spid="9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fill="hold" grpId="0" nodeType="clickEffect">
                                  <p:stCondLst>
                                    <p:cond delay="0"/>
                                  </p:stCondLst>
                                  <p:iterate>
                                    <p:tmAbs val="0"/>
                                  </p:iterate>
                                  <p:childTnLst>
                                    <p:set>
                                      <p:cBhvr>
                                        <p:cTn id="31" fill="hold"/>
                                        <p:tgtEl>
                                          <p:spTgt spid="96">
                                            <p:txEl>
                                              <p:pRg st="7" end="7"/>
                                            </p:txEl>
                                          </p:spTgt>
                                        </p:tgtEl>
                                        <p:attrNameLst>
                                          <p:attrName>style.visibility</p:attrName>
                                        </p:attrNameLst>
                                      </p:cBhvr>
                                      <p:to>
                                        <p:strVal val="visible"/>
                                      </p:to>
                                    </p:set>
                                    <p:animEffect transition="in" filter="fade">
                                      <p:cBhvr>
                                        <p:cTn id="32" dur="500"/>
                                        <p:tgtEl>
                                          <p:spTgt spid="96">
                                            <p:txEl>
                                              <p:pRg st="7" end="7"/>
                                            </p:txEl>
                                          </p:spTgt>
                                        </p:tgtEl>
                                      </p:cBhvr>
                                    </p:animEffect>
                                  </p:childTnLst>
                                </p:cTn>
                              </p:par>
                            </p:childTnLst>
                          </p:cTn>
                        </p:par>
                        <p:par>
                          <p:cTn id="33" fill="hold">
                            <p:stCondLst>
                              <p:cond delay="500"/>
                            </p:stCondLst>
                            <p:childTnLst>
                              <p:par>
                                <p:cTn id="34" presetID="10" presetClass="entr" fill="hold" grpId="0" nodeType="afterEffect">
                                  <p:stCondLst>
                                    <p:cond delay="0"/>
                                  </p:stCondLst>
                                  <p:iterate>
                                    <p:tmAbs val="0"/>
                                  </p:iterate>
                                  <p:childTnLst>
                                    <p:set>
                                      <p:cBhvr>
                                        <p:cTn id="35" fill="hold"/>
                                        <p:tgtEl>
                                          <p:spTgt spid="96">
                                            <p:txEl>
                                              <p:pRg st="8" end="8"/>
                                            </p:txEl>
                                          </p:spTgt>
                                        </p:tgtEl>
                                        <p:attrNameLst>
                                          <p:attrName>style.visibility</p:attrName>
                                        </p:attrNameLst>
                                      </p:cBhvr>
                                      <p:to>
                                        <p:strVal val="visible"/>
                                      </p:to>
                                    </p:set>
                                    <p:animEffect transition="in" filter="fade">
                                      <p:cBhvr>
                                        <p:cTn id="36" dur="500"/>
                                        <p:tgtEl>
                                          <p:spTgt spid="96">
                                            <p:txEl>
                                              <p:pRg st="8" end="8"/>
                                            </p:txEl>
                                          </p:spTgt>
                                        </p:tgtEl>
                                      </p:cBhvr>
                                    </p:animEffect>
                                  </p:childTnLst>
                                </p:cTn>
                              </p:par>
                            </p:childTnLst>
                          </p:cTn>
                        </p:par>
                        <p:par>
                          <p:cTn id="37" fill="hold">
                            <p:stCondLst>
                              <p:cond delay="1000"/>
                            </p:stCondLst>
                            <p:childTnLst>
                              <p:par>
                                <p:cTn id="38" presetID="10" presetClass="entr" fill="hold" grpId="0" nodeType="afterEffect">
                                  <p:stCondLst>
                                    <p:cond delay="0"/>
                                  </p:stCondLst>
                                  <p:iterate>
                                    <p:tmAbs val="0"/>
                                  </p:iterate>
                                  <p:childTnLst>
                                    <p:set>
                                      <p:cBhvr>
                                        <p:cTn id="39" fill="hold"/>
                                        <p:tgtEl>
                                          <p:spTgt spid="96">
                                            <p:txEl>
                                              <p:pRg st="9" end="9"/>
                                            </p:txEl>
                                          </p:spTgt>
                                        </p:tgtEl>
                                        <p:attrNameLst>
                                          <p:attrName>style.visibility</p:attrName>
                                        </p:attrNameLst>
                                      </p:cBhvr>
                                      <p:to>
                                        <p:strVal val="visible"/>
                                      </p:to>
                                    </p:set>
                                    <p:animEffect transition="in" filter="fade">
                                      <p:cBhvr>
                                        <p:cTn id="40" dur="500"/>
                                        <p:tgtEl>
                                          <p:spTgt spid="96">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grpId="0" nodeType="clickEffect">
                                  <p:stCondLst>
                                    <p:cond delay="0"/>
                                  </p:stCondLst>
                                  <p:iterate>
                                    <p:tmAbs val="0"/>
                                  </p:iterate>
                                  <p:childTnLst>
                                    <p:set>
                                      <p:cBhvr>
                                        <p:cTn id="44" fill="hold"/>
                                        <p:tgtEl>
                                          <p:spTgt spid="96">
                                            <p:txEl>
                                              <p:pRg st="10" end="10"/>
                                            </p:txEl>
                                          </p:spTgt>
                                        </p:tgtEl>
                                        <p:attrNameLst>
                                          <p:attrName>style.visibility</p:attrName>
                                        </p:attrNameLst>
                                      </p:cBhvr>
                                      <p:to>
                                        <p:strVal val="visible"/>
                                      </p:to>
                                    </p:set>
                                    <p:animEffect transition="in" filter="fade">
                                      <p:cBhvr>
                                        <p:cTn id="45" dur="500"/>
                                        <p:tgtEl>
                                          <p:spTgt spid="96">
                                            <p:txEl>
                                              <p:pRg st="10" end="10"/>
                                            </p:txEl>
                                          </p:spTgt>
                                        </p:tgtEl>
                                      </p:cBhvr>
                                    </p:animEffect>
                                  </p:childTnLst>
                                </p:cTn>
                              </p:par>
                            </p:childTnLst>
                          </p:cTn>
                        </p:par>
                        <p:par>
                          <p:cTn id="46" fill="hold">
                            <p:stCondLst>
                              <p:cond delay="500"/>
                            </p:stCondLst>
                            <p:childTnLst>
                              <p:par>
                                <p:cTn id="47" presetID="10" presetClass="entr" fill="hold" grpId="0" nodeType="afterEffect">
                                  <p:stCondLst>
                                    <p:cond delay="0"/>
                                  </p:stCondLst>
                                  <p:iterate>
                                    <p:tmAbs val="0"/>
                                  </p:iterate>
                                  <p:childTnLst>
                                    <p:set>
                                      <p:cBhvr>
                                        <p:cTn id="48" fill="hold"/>
                                        <p:tgtEl>
                                          <p:spTgt spid="96">
                                            <p:txEl>
                                              <p:pRg st="11" end="11"/>
                                            </p:txEl>
                                          </p:spTgt>
                                        </p:tgtEl>
                                        <p:attrNameLst>
                                          <p:attrName>style.visibility</p:attrName>
                                        </p:attrNameLst>
                                      </p:cBhvr>
                                      <p:to>
                                        <p:strVal val="visible"/>
                                      </p:to>
                                    </p:set>
                                    <p:animEffect transition="in" filter="fade">
                                      <p:cBhvr>
                                        <p:cTn id="49" dur="500"/>
                                        <p:tgtEl>
                                          <p:spTgt spid="96">
                                            <p:txEl>
                                              <p:pRg st="11" end="11"/>
                                            </p:txEl>
                                          </p:spTgt>
                                        </p:tgtEl>
                                      </p:cBhvr>
                                    </p:animEffect>
                                  </p:childTnLst>
                                </p:cTn>
                              </p:par>
                            </p:childTnLst>
                          </p:cTn>
                        </p:par>
                        <p:par>
                          <p:cTn id="50" fill="hold">
                            <p:stCondLst>
                              <p:cond delay="1000"/>
                            </p:stCondLst>
                            <p:childTnLst>
                              <p:par>
                                <p:cTn id="51" presetID="10" presetClass="entr" fill="hold" grpId="0" nodeType="afterEffect">
                                  <p:stCondLst>
                                    <p:cond delay="0"/>
                                  </p:stCondLst>
                                  <p:iterate>
                                    <p:tmAbs val="0"/>
                                  </p:iterate>
                                  <p:childTnLst>
                                    <p:set>
                                      <p:cBhvr>
                                        <p:cTn id="52" fill="hold"/>
                                        <p:tgtEl>
                                          <p:spTgt spid="96">
                                            <p:txEl>
                                              <p:pRg st="12" end="12"/>
                                            </p:txEl>
                                          </p:spTgt>
                                        </p:tgtEl>
                                        <p:attrNameLst>
                                          <p:attrName>style.visibility</p:attrName>
                                        </p:attrNameLst>
                                      </p:cBhvr>
                                      <p:to>
                                        <p:strVal val="visible"/>
                                      </p:to>
                                    </p:set>
                                    <p:animEffect transition="in" filter="fade">
                                      <p:cBhvr>
                                        <p:cTn id="53" dur="500"/>
                                        <p:tgtEl>
                                          <p:spTgt spid="96">
                                            <p:txEl>
                                              <p:pRg st="12" end="12"/>
                                            </p:txEl>
                                          </p:spTgt>
                                        </p:tgtEl>
                                      </p:cBhvr>
                                    </p:animEffect>
                                  </p:childTnLst>
                                </p:cTn>
                              </p:par>
                            </p:childTnLst>
                          </p:cTn>
                        </p:par>
                        <p:par>
                          <p:cTn id="54" fill="hold">
                            <p:stCondLst>
                              <p:cond delay="1500"/>
                            </p:stCondLst>
                            <p:childTnLst>
                              <p:par>
                                <p:cTn id="55" presetID="10" presetClass="entr" fill="hold" grpId="0" nodeType="afterEffect">
                                  <p:stCondLst>
                                    <p:cond delay="0"/>
                                  </p:stCondLst>
                                  <p:iterate>
                                    <p:tmAbs val="0"/>
                                  </p:iterate>
                                  <p:childTnLst>
                                    <p:set>
                                      <p:cBhvr>
                                        <p:cTn id="56" fill="hold"/>
                                        <p:tgtEl>
                                          <p:spTgt spid="96">
                                            <p:txEl>
                                              <p:pRg st="13" end="13"/>
                                            </p:txEl>
                                          </p:spTgt>
                                        </p:tgtEl>
                                        <p:attrNameLst>
                                          <p:attrName>style.visibility</p:attrName>
                                        </p:attrNameLst>
                                      </p:cBhvr>
                                      <p:to>
                                        <p:strVal val="visible"/>
                                      </p:to>
                                    </p:set>
                                    <p:animEffect transition="in" filter="fade">
                                      <p:cBhvr>
                                        <p:cTn id="57" dur="500"/>
                                        <p:tgtEl>
                                          <p:spTgt spid="9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build="p" bldLvl="5" animBg="1" advAuto="0"/>
      <p:bldP spid="97" grpId="0" animBg="1" advAuto="0"/>
      <p:bldP spid="98"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Hash Functions"/>
          <p:cNvSpPr txBox="1">
            <a:spLocks noGrp="1"/>
          </p:cNvSpPr>
          <p:nvPr>
            <p:ph type="title"/>
          </p:nvPr>
        </p:nvSpPr>
        <p:spPr>
          <a:prstGeom prst="rect">
            <a:avLst/>
          </a:prstGeom>
        </p:spPr>
        <p:txBody>
          <a:bodyPr/>
          <a:lstStyle/>
          <a:p>
            <a:r>
              <a:t>Hash Functions</a:t>
            </a:r>
          </a:p>
        </p:txBody>
      </p:sp>
      <p:sp>
        <p:nvSpPr>
          <p:cNvPr id="103" name="Compressing a Hash Code…"/>
          <p:cNvSpPr txBox="1">
            <a:spLocks noGrp="1"/>
          </p:cNvSpPr>
          <p:nvPr>
            <p:ph type="body" sz="half" idx="1"/>
          </p:nvPr>
        </p:nvSpPr>
        <p:spPr>
          <a:xfrm>
            <a:off x="127000" y="1562100"/>
            <a:ext cx="8432800" cy="4330700"/>
          </a:xfrm>
          <a:prstGeom prst="rect">
            <a:avLst/>
          </a:prstGeom>
        </p:spPr>
        <p:txBody>
          <a:bodyPr/>
          <a:lstStyle/>
          <a:p>
            <a:pPr>
              <a:buBlip>
                <a:blip r:embed="rId3"/>
              </a:buBlip>
            </a:pPr>
            <a:r>
              <a:t>Compressing a Hash Code</a:t>
            </a:r>
          </a:p>
          <a:p>
            <a:pPr lvl="1">
              <a:buBlip>
                <a:blip r:embed="rId3"/>
              </a:buBlip>
            </a:pPr>
            <a:r>
              <a:t>Use modulo operator </a:t>
            </a:r>
            <a:r>
              <a:rPr b="1">
                <a:latin typeface="Courier New"/>
                <a:ea typeface="Courier New"/>
                <a:cs typeface="Courier New"/>
                <a:sym typeface="Courier New"/>
              </a:rPr>
              <a:t>%</a:t>
            </a:r>
          </a:p>
          <a:p>
            <a:pPr lvl="2">
              <a:buBlip>
                <a:blip r:embed="rId3"/>
              </a:buBlip>
              <a:defRPr b="1">
                <a:latin typeface="Courier New"/>
                <a:ea typeface="Courier New"/>
                <a:cs typeface="Courier New"/>
                <a:sym typeface="Courier New"/>
              </a:defRPr>
            </a:pPr>
            <a:r>
              <a:t>(hashCode) % (hash table size)</a:t>
            </a:r>
          </a:p>
          <a:p>
            <a:pPr lvl="2">
              <a:buBlip>
                <a:blip r:embed="rId3"/>
              </a:buBlip>
              <a:defRPr b="1">
                <a:latin typeface="Courier New"/>
                <a:ea typeface="Courier New"/>
                <a:cs typeface="Courier New"/>
                <a:sym typeface="Courier New"/>
              </a:defRPr>
            </a:pPr>
            <a:r>
              <a:t>c % n</a:t>
            </a:r>
          </a:p>
          <a:p>
            <a:pPr lvl="1">
              <a:buBlip>
                <a:blip r:embed="rId3"/>
              </a:buBlip>
              <a:defRPr b="1"/>
            </a:pPr>
            <a:r>
              <a:rPr>
                <a:latin typeface="Courier New"/>
                <a:ea typeface="Courier New"/>
                <a:cs typeface="Courier New"/>
                <a:sym typeface="Courier New"/>
              </a:rPr>
              <a:t>n</a:t>
            </a:r>
            <a:r>
              <a:t> </a:t>
            </a:r>
            <a:r>
              <a:rPr b="0"/>
              <a:t>should be odd</a:t>
            </a:r>
          </a:p>
          <a:p>
            <a:pPr lvl="1">
              <a:buBlip>
                <a:blip r:embed="rId3"/>
              </a:buBlip>
              <a:defRPr b="1"/>
            </a:pPr>
            <a:r>
              <a:rPr b="0"/>
              <a:t>Ideally, </a:t>
            </a:r>
            <a:r>
              <a:rPr>
                <a:latin typeface="Courier New"/>
                <a:ea typeface="Courier New"/>
                <a:cs typeface="Courier New"/>
                <a:sym typeface="Courier New"/>
              </a:rPr>
              <a:t>n</a:t>
            </a:r>
            <a:r>
              <a:rPr b="0"/>
              <a:t> should be prime</a:t>
            </a:r>
          </a:p>
        </p:txBody>
      </p:sp>
      <p:sp>
        <p:nvSpPr>
          <p:cNvPr id="104" name="Rectangle"/>
          <p:cNvSpPr/>
          <p:nvPr/>
        </p:nvSpPr>
        <p:spPr>
          <a:xfrm>
            <a:off x="4356100" y="6375400"/>
            <a:ext cx="9855200" cy="2184400"/>
          </a:xfrm>
          <a:prstGeom prst="rect">
            <a:avLst/>
          </a:prstGeom>
          <a:solidFill>
            <a:srgbClr val="E5E6E1"/>
          </a:solidFill>
          <a:ln w="38100">
            <a:solidFill>
              <a:srgbClr val="941100"/>
            </a:solidFill>
            <a:miter lim="400000"/>
          </a:ln>
          <a:effectLst>
            <a:outerShdw blurRad="254000" dir="1980000" rotWithShape="0">
              <a:srgbClr val="000000"/>
            </a:outerShdw>
          </a:effectLst>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105" name="int getHashIndex(KeyType searchKey)…"/>
          <p:cNvSpPr/>
          <p:nvPr/>
        </p:nvSpPr>
        <p:spPr>
          <a:xfrm>
            <a:off x="4443979" y="6330950"/>
            <a:ext cx="9575801" cy="208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spAutoFit/>
          </a:bodyPr>
          <a:lstStyle/>
          <a:p>
            <a:pPr algn="l" defTabSz="457200">
              <a:lnSpc>
                <a:spcPct val="1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1">
                <a:latin typeface="Courier New"/>
                <a:ea typeface="Courier New"/>
                <a:cs typeface="Courier New"/>
                <a:sym typeface="Courier New"/>
              </a:defRPr>
            </a:pPr>
            <a:r>
              <a:rPr>
                <a:solidFill>
                  <a:srgbClr val="0433FF"/>
                </a:solidFill>
              </a:rPr>
              <a:t>int</a:t>
            </a:r>
            <a:r>
              <a:t> getHashIndex(KeyType searchKey) </a:t>
            </a:r>
          </a:p>
          <a:p>
            <a:pPr algn="l" defTabSz="457200">
              <a:lnSpc>
                <a:spcPct val="1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1">
                <a:latin typeface="Courier New"/>
                <a:ea typeface="Courier New"/>
                <a:cs typeface="Courier New"/>
                <a:sym typeface="Courier New"/>
              </a:defRPr>
            </a:pPr>
            <a:r>
              <a:t>{</a:t>
            </a:r>
          </a:p>
          <a:p>
            <a:pPr algn="l" defTabSz="457200">
              <a:lnSpc>
                <a:spcPct val="1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1">
                <a:latin typeface="Courier New"/>
                <a:ea typeface="Courier New"/>
                <a:cs typeface="Courier New"/>
                <a:sym typeface="Courier New"/>
              </a:defRPr>
            </a:pPr>
            <a:r>
              <a:t>   </a:t>
            </a:r>
            <a:r>
              <a:rPr>
                <a:solidFill>
                  <a:srgbClr val="0433FF"/>
                </a:solidFill>
              </a:rPr>
              <a:t>int</a:t>
            </a:r>
            <a:r>
              <a:t> hashIndex = getHashIndex(searchKey) % hashTableSize;</a:t>
            </a:r>
          </a:p>
          <a:p>
            <a:pPr algn="l" defTabSz="457200">
              <a:lnSpc>
                <a:spcPct val="1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1">
                <a:latin typeface="Courier New"/>
                <a:ea typeface="Courier New"/>
                <a:cs typeface="Courier New"/>
                <a:sym typeface="Courier New"/>
              </a:defRPr>
            </a:pPr>
            <a:r>
              <a:t>   </a:t>
            </a:r>
            <a:r>
              <a:rPr>
                <a:solidFill>
                  <a:srgbClr val="0433FF"/>
                </a:solidFill>
              </a:rPr>
              <a:t>if</a:t>
            </a:r>
            <a:r>
              <a:t> (hashIndex &lt; 0)</a:t>
            </a:r>
          </a:p>
          <a:p>
            <a:pPr algn="l" defTabSz="457200">
              <a:lnSpc>
                <a:spcPct val="1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1">
                <a:latin typeface="Courier New"/>
                <a:ea typeface="Courier New"/>
                <a:cs typeface="Courier New"/>
                <a:sym typeface="Courier New"/>
              </a:defRPr>
            </a:pPr>
            <a:r>
              <a:t>       hashIndex = hashIndex + hashTableSize; </a:t>
            </a:r>
          </a:p>
          <a:p>
            <a:pPr algn="l" defTabSz="457200">
              <a:lnSpc>
                <a:spcPct val="1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1">
                <a:latin typeface="Courier New"/>
                <a:ea typeface="Courier New"/>
                <a:cs typeface="Courier New"/>
                <a:sym typeface="Courier New"/>
              </a:defRPr>
            </a:pPr>
            <a:r>
              <a:t>   </a:t>
            </a:r>
            <a:r>
              <a:rPr>
                <a:solidFill>
                  <a:srgbClr val="0433FF"/>
                </a:solidFill>
              </a:rPr>
              <a:t>return</a:t>
            </a:r>
            <a:r>
              <a:t> hashIndex;</a:t>
            </a:r>
          </a:p>
          <a:p>
            <a:pPr algn="l" defTabSz="457200">
              <a:lnSpc>
                <a:spcPct val="1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1">
                <a:latin typeface="Courier New"/>
                <a:ea typeface="Courier New"/>
                <a:cs typeface="Courier New"/>
                <a:sym typeface="Courier New"/>
              </a:defRPr>
            </a:pPr>
            <a:r>
              <a:t>} </a:t>
            </a:r>
            <a:r>
              <a:rPr>
                <a:solidFill>
                  <a:srgbClr val="4F8F00"/>
                </a:solidFill>
              </a:rPr>
              <a:t>// end getHashIndex</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103">
                                            <p:bg/>
                                          </p:spTgt>
                                        </p:tgtEl>
                                        <p:attrNameLst>
                                          <p:attrName>style.visibility</p:attrName>
                                        </p:attrNameLst>
                                      </p:cBhvr>
                                      <p:to>
                                        <p:strVal val="visible"/>
                                      </p:to>
                                    </p:set>
                                    <p:animEffect transition="in" filter="fade">
                                      <p:cBhvr>
                                        <p:cTn id="7" dur="500"/>
                                        <p:tgtEl>
                                          <p:spTgt spid="103">
                                            <p:bg/>
                                          </p:spTgt>
                                        </p:tgtEl>
                                      </p:cBhvr>
                                    </p:animEffect>
                                  </p:childTnLst>
                                </p:cTn>
                              </p:par>
                              <p:par>
                                <p:cTn id="8" presetID="10" presetClass="entr" presetSubtype="0" fill="hold" grpId="0" nodeType="withEffect">
                                  <p:stCondLst>
                                    <p:cond delay="0"/>
                                  </p:stCondLst>
                                  <p:iterate>
                                    <p:tmAbs val="0"/>
                                  </p:iterate>
                                  <p:childTnLst>
                                    <p:set>
                                      <p:cBhvr>
                                        <p:cTn id="9" fill="hold"/>
                                        <p:tgtEl>
                                          <p:spTgt spid="103">
                                            <p:txEl>
                                              <p:pRg st="0" end="0"/>
                                            </p:txEl>
                                          </p:spTgt>
                                        </p:tgtEl>
                                        <p:attrNameLst>
                                          <p:attrName>style.visibility</p:attrName>
                                        </p:attrNameLst>
                                      </p:cBhvr>
                                      <p:to>
                                        <p:strVal val="visible"/>
                                      </p:to>
                                    </p:set>
                                    <p:animEffect transition="in" filter="fade">
                                      <p:cBhvr>
                                        <p:cTn id="10" dur="500"/>
                                        <p:tgtEl>
                                          <p:spTgt spid="103">
                                            <p:txEl>
                                              <p:pRg st="0" end="0"/>
                                            </p:txEl>
                                          </p:spTgt>
                                        </p:tgtEl>
                                      </p:cBhvr>
                                    </p:animEffect>
                                  </p:childTnLst>
                                </p:cTn>
                              </p:par>
                            </p:childTnLst>
                          </p:cTn>
                        </p:par>
                        <p:par>
                          <p:cTn id="11" fill="hold">
                            <p:stCondLst>
                              <p:cond delay="500"/>
                            </p:stCondLst>
                            <p:childTnLst>
                              <p:par>
                                <p:cTn id="12" presetID="10" presetClass="entr" fill="hold" grpId="0" nodeType="afterEffect">
                                  <p:stCondLst>
                                    <p:cond delay="0"/>
                                  </p:stCondLst>
                                  <p:iterate>
                                    <p:tmAbs val="0"/>
                                  </p:iterate>
                                  <p:childTnLst>
                                    <p:set>
                                      <p:cBhvr>
                                        <p:cTn id="13" fill="hold"/>
                                        <p:tgtEl>
                                          <p:spTgt spid="103">
                                            <p:txEl>
                                              <p:pRg st="1" end="1"/>
                                            </p:txEl>
                                          </p:spTgt>
                                        </p:tgtEl>
                                        <p:attrNameLst>
                                          <p:attrName>style.visibility</p:attrName>
                                        </p:attrNameLst>
                                      </p:cBhvr>
                                      <p:to>
                                        <p:strVal val="visible"/>
                                      </p:to>
                                    </p:set>
                                    <p:animEffect transition="in" filter="fade">
                                      <p:cBhvr>
                                        <p:cTn id="14" dur="500"/>
                                        <p:tgtEl>
                                          <p:spTgt spid="103">
                                            <p:txEl>
                                              <p:pRg st="1" end="1"/>
                                            </p:txEl>
                                          </p:spTgt>
                                        </p:tgtEl>
                                      </p:cBhvr>
                                    </p:animEffect>
                                  </p:childTnLst>
                                </p:cTn>
                              </p:par>
                            </p:childTnLst>
                          </p:cTn>
                        </p:par>
                        <p:par>
                          <p:cTn id="15" fill="hold">
                            <p:stCondLst>
                              <p:cond delay="1000"/>
                            </p:stCondLst>
                            <p:childTnLst>
                              <p:par>
                                <p:cTn id="16" presetID="10" presetClass="entr" fill="hold" grpId="0" nodeType="afterEffect">
                                  <p:stCondLst>
                                    <p:cond delay="0"/>
                                  </p:stCondLst>
                                  <p:iterate>
                                    <p:tmAbs val="0"/>
                                  </p:iterate>
                                  <p:childTnLst>
                                    <p:set>
                                      <p:cBhvr>
                                        <p:cTn id="17" fill="hold"/>
                                        <p:tgtEl>
                                          <p:spTgt spid="103">
                                            <p:txEl>
                                              <p:pRg st="2" end="2"/>
                                            </p:txEl>
                                          </p:spTgt>
                                        </p:tgtEl>
                                        <p:attrNameLst>
                                          <p:attrName>style.visibility</p:attrName>
                                        </p:attrNameLst>
                                      </p:cBhvr>
                                      <p:to>
                                        <p:strVal val="visible"/>
                                      </p:to>
                                    </p:set>
                                    <p:animEffect transition="in" filter="fade">
                                      <p:cBhvr>
                                        <p:cTn id="18" dur="500"/>
                                        <p:tgtEl>
                                          <p:spTgt spid="103">
                                            <p:txEl>
                                              <p:pRg st="2" end="2"/>
                                            </p:txEl>
                                          </p:spTgt>
                                        </p:tgtEl>
                                      </p:cBhvr>
                                    </p:animEffect>
                                  </p:childTnLst>
                                </p:cTn>
                              </p:par>
                            </p:childTnLst>
                          </p:cTn>
                        </p:par>
                        <p:par>
                          <p:cTn id="19" fill="hold">
                            <p:stCondLst>
                              <p:cond delay="1500"/>
                            </p:stCondLst>
                            <p:childTnLst>
                              <p:par>
                                <p:cTn id="20" presetID="10" presetClass="entr" fill="hold" grpId="0" nodeType="afterEffect">
                                  <p:stCondLst>
                                    <p:cond delay="0"/>
                                  </p:stCondLst>
                                  <p:iterate>
                                    <p:tmAbs val="0"/>
                                  </p:iterate>
                                  <p:childTnLst>
                                    <p:set>
                                      <p:cBhvr>
                                        <p:cTn id="21" fill="hold"/>
                                        <p:tgtEl>
                                          <p:spTgt spid="103">
                                            <p:txEl>
                                              <p:pRg st="3" end="3"/>
                                            </p:txEl>
                                          </p:spTgt>
                                        </p:tgtEl>
                                        <p:attrNameLst>
                                          <p:attrName>style.visibility</p:attrName>
                                        </p:attrNameLst>
                                      </p:cBhvr>
                                      <p:to>
                                        <p:strVal val="visible"/>
                                      </p:to>
                                    </p:set>
                                    <p:animEffect transition="in" filter="fade">
                                      <p:cBhvr>
                                        <p:cTn id="22" dur="500"/>
                                        <p:tgtEl>
                                          <p:spTgt spid="1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grpId="0" nodeType="clickEffect">
                                  <p:stCondLst>
                                    <p:cond delay="0"/>
                                  </p:stCondLst>
                                  <p:iterate>
                                    <p:tmAbs val="0"/>
                                  </p:iterate>
                                  <p:childTnLst>
                                    <p:set>
                                      <p:cBhvr>
                                        <p:cTn id="26" fill="hold"/>
                                        <p:tgtEl>
                                          <p:spTgt spid="103">
                                            <p:txEl>
                                              <p:pRg st="4" end="4"/>
                                            </p:txEl>
                                          </p:spTgt>
                                        </p:tgtEl>
                                        <p:attrNameLst>
                                          <p:attrName>style.visibility</p:attrName>
                                        </p:attrNameLst>
                                      </p:cBhvr>
                                      <p:to>
                                        <p:strVal val="visible"/>
                                      </p:to>
                                    </p:set>
                                    <p:animEffect transition="in" filter="fade">
                                      <p:cBhvr>
                                        <p:cTn id="27" dur="500"/>
                                        <p:tgtEl>
                                          <p:spTgt spid="1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grpId="0" nodeType="clickEffect">
                                  <p:stCondLst>
                                    <p:cond delay="0"/>
                                  </p:stCondLst>
                                  <p:iterate>
                                    <p:tmAbs val="0"/>
                                  </p:iterate>
                                  <p:childTnLst>
                                    <p:set>
                                      <p:cBhvr>
                                        <p:cTn id="31" fill="hold"/>
                                        <p:tgtEl>
                                          <p:spTgt spid="103">
                                            <p:txEl>
                                              <p:pRg st="5" end="5"/>
                                            </p:txEl>
                                          </p:spTgt>
                                        </p:tgtEl>
                                        <p:attrNameLst>
                                          <p:attrName>style.visibility</p:attrName>
                                        </p:attrNameLst>
                                      </p:cBhvr>
                                      <p:to>
                                        <p:strVal val="visible"/>
                                      </p:to>
                                    </p:set>
                                    <p:animEffect transition="in" filter="fade">
                                      <p:cBhvr>
                                        <p:cTn id="32" dur="500"/>
                                        <p:tgtEl>
                                          <p:spTgt spid="10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iterate>
                                    <p:tmAbs val="0"/>
                                  </p:iterate>
                                  <p:childTnLst>
                                    <p:set>
                                      <p:cBhvr>
                                        <p:cTn id="36" fill="hold"/>
                                        <p:tgtEl>
                                          <p:spTgt spid="104"/>
                                        </p:tgtEl>
                                        <p:attrNameLst>
                                          <p:attrName>style.visibility</p:attrName>
                                        </p:attrNameLst>
                                      </p:cBhvr>
                                      <p:to>
                                        <p:strVal val="visible"/>
                                      </p:to>
                                    </p:set>
                                    <p:anim calcmode="lin" valueType="num">
                                      <p:cBhvr>
                                        <p:cTn id="37" dur="500" fill="hold"/>
                                        <p:tgtEl>
                                          <p:spTgt spid="104"/>
                                        </p:tgtEl>
                                        <p:attrNameLst>
                                          <p:attrName>ppt_w</p:attrName>
                                        </p:attrNameLst>
                                      </p:cBhvr>
                                      <p:tavLst>
                                        <p:tav tm="0">
                                          <p:val>
                                            <p:fltVal val="0"/>
                                          </p:val>
                                        </p:tav>
                                        <p:tav tm="100000">
                                          <p:val>
                                            <p:strVal val="#ppt_w"/>
                                          </p:val>
                                        </p:tav>
                                      </p:tavLst>
                                    </p:anim>
                                    <p:anim calcmode="lin" valueType="num">
                                      <p:cBhvr>
                                        <p:cTn id="38" dur="500" fill="hold"/>
                                        <p:tgtEl>
                                          <p:spTgt spid="104"/>
                                        </p:tgtEl>
                                        <p:attrNameLst>
                                          <p:attrName>ppt_h</p:attrName>
                                        </p:attrNameLst>
                                      </p:cBhvr>
                                      <p:tavLst>
                                        <p:tav tm="0">
                                          <p:val>
                                            <p:fltVal val="0"/>
                                          </p:val>
                                        </p:tav>
                                        <p:tav tm="100000">
                                          <p:val>
                                            <p:strVal val="#ppt_h"/>
                                          </p:val>
                                        </p:tav>
                                      </p:tavLst>
                                    </p:anim>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fill="hold"/>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build="p" bldLvl="5" animBg="1" advAuto="0"/>
      <p:bldP spid="104" grpId="0" animBg="1" advAuto="0"/>
      <p:bldP spid="105"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Hashing"/>
          <p:cNvSpPr txBox="1">
            <a:spLocks noGrp="1"/>
          </p:cNvSpPr>
          <p:nvPr>
            <p:ph type="ctrTitle"/>
          </p:nvPr>
        </p:nvSpPr>
        <p:spPr>
          <a:prstGeom prst="rect">
            <a:avLst/>
          </a:prstGeom>
        </p:spPr>
        <p:txBody>
          <a:bodyPr/>
          <a:lstStyle/>
          <a:p>
            <a:r>
              <a:t>Hashing</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09"/>
                                        </p:tgtEl>
                                        <p:attrNameLst>
                                          <p:attrName>style.visibility</p:attrName>
                                        </p:attrNameLst>
                                      </p:cBhvr>
                                      <p:to>
                                        <p:strVal val="visible"/>
                                      </p:to>
                                    </p:set>
                                    <p:animEffect transition="in" filter="wipe(left)">
                                      <p:cBhvr>
                                        <p:cTn id="7"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Rounded Rectangle Rounded rectangle" descr="Rounded Rectangle Rounded rectangle"/>
          <p:cNvPicPr>
            <a:picLocks/>
          </p:cNvPicPr>
          <p:nvPr/>
        </p:nvPicPr>
        <p:blipFill>
          <a:blip r:embed="rId3"/>
          <a:stretch>
            <a:fillRect/>
          </a:stretch>
        </p:blipFill>
        <p:spPr>
          <a:xfrm>
            <a:off x="9785350" y="2838450"/>
            <a:ext cx="5562600" cy="1168400"/>
          </a:xfrm>
          <a:prstGeom prst="rect">
            <a:avLst/>
          </a:prstGeom>
          <a:effectLst>
            <a:outerShdw blurRad="266700" dir="2700000" rotWithShape="0">
              <a:srgbClr val="000000"/>
            </a:outerShdw>
          </a:effectLst>
        </p:spPr>
      </p:pic>
      <p:sp>
        <p:nvSpPr>
          <p:cNvPr id="114" name="Resolving Collisions"/>
          <p:cNvSpPr txBox="1">
            <a:spLocks noGrp="1"/>
          </p:cNvSpPr>
          <p:nvPr>
            <p:ph type="title"/>
          </p:nvPr>
        </p:nvSpPr>
        <p:spPr>
          <a:prstGeom prst="rect">
            <a:avLst/>
          </a:prstGeom>
        </p:spPr>
        <p:txBody>
          <a:bodyPr/>
          <a:lstStyle/>
          <a:p>
            <a:r>
              <a:t>Resolving Collisions</a:t>
            </a:r>
          </a:p>
        </p:txBody>
      </p:sp>
      <p:sp>
        <p:nvSpPr>
          <p:cNvPr id="115" name="Change structure of has table…"/>
          <p:cNvSpPr txBox="1">
            <a:spLocks noGrp="1"/>
          </p:cNvSpPr>
          <p:nvPr>
            <p:ph type="body" idx="1"/>
          </p:nvPr>
        </p:nvSpPr>
        <p:spPr>
          <a:xfrm>
            <a:off x="127000" y="1562100"/>
            <a:ext cx="8712200" cy="7429500"/>
          </a:xfrm>
          <a:prstGeom prst="rect">
            <a:avLst/>
          </a:prstGeom>
        </p:spPr>
        <p:txBody>
          <a:bodyPr/>
          <a:lstStyle/>
          <a:p>
            <a:pPr>
              <a:buBlip>
                <a:blip r:embed="rId4"/>
              </a:buBlip>
            </a:pPr>
            <a:r>
              <a:t>Change structure of has table</a:t>
            </a:r>
          </a:p>
          <a:p>
            <a:pPr lvl="1">
              <a:buBlip>
                <a:blip r:embed="rId4"/>
              </a:buBlip>
            </a:pPr>
            <a:r>
              <a:t>Each location can represent more than a single value</a:t>
            </a:r>
          </a:p>
          <a:p>
            <a:pPr>
              <a:buBlip>
                <a:blip r:embed="rId4"/>
              </a:buBlip>
            </a:pPr>
            <a:r>
              <a:t>Use another location in the hash table</a:t>
            </a:r>
          </a:p>
          <a:p>
            <a:pPr lvl="1">
              <a:buBlip>
                <a:blip r:embed="rId4"/>
              </a:buBlip>
              <a:defRPr b="1" i="1"/>
            </a:pPr>
            <a:r>
              <a:t>Open Addressing</a:t>
            </a:r>
          </a:p>
          <a:p>
            <a:pPr lvl="1">
              <a:buBlip>
                <a:blip r:embed="rId4"/>
              </a:buBlip>
              <a:defRPr b="1" i="1"/>
            </a:pPr>
            <a:r>
              <a:t>Probing</a:t>
            </a:r>
          </a:p>
          <a:p>
            <a:pPr lvl="2">
              <a:buBlip>
                <a:blip r:embed="rId4"/>
              </a:buBlip>
            </a:pPr>
            <a:r>
              <a:t>Locating an open location in hash table</a:t>
            </a:r>
          </a:p>
          <a:p>
            <a:pPr lvl="1">
              <a:buBlip>
                <a:blip r:embed="rId4"/>
              </a:buBlip>
              <a:defRPr b="1" i="1"/>
            </a:pPr>
            <a:r>
              <a:t>Linear Probing</a:t>
            </a:r>
          </a:p>
          <a:p>
            <a:pPr lvl="2">
              <a:buBlip>
                <a:blip r:embed="rId4"/>
              </a:buBlip>
            </a:pPr>
            <a:r>
              <a:t>Sequentially searching for an open element</a:t>
            </a:r>
          </a:p>
        </p:txBody>
      </p:sp>
      <p:sp>
        <p:nvSpPr>
          <p:cNvPr id="116" name="getHashIndex(555-0721) =&gt; 21"/>
          <p:cNvSpPr/>
          <p:nvPr/>
        </p:nvSpPr>
        <p:spPr>
          <a:xfrm>
            <a:off x="10185400" y="3092450"/>
            <a:ext cx="4321225" cy="393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3"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b="1">
                <a:solidFill>
                  <a:srgbClr val="FFFB00"/>
                </a:solidFill>
                <a:latin typeface="Courier New"/>
                <a:ea typeface="Courier New"/>
                <a:cs typeface="Courier New"/>
                <a:sym typeface="Courier New"/>
              </a:defRPr>
            </a:pPr>
            <a:r>
              <a:rPr sz="1800"/>
              <a:t>getHashIndex</a:t>
            </a:r>
            <a:r>
              <a:t>(555-0721) =&gt; 21</a:t>
            </a:r>
          </a:p>
        </p:txBody>
      </p:sp>
      <p:sp>
        <p:nvSpPr>
          <p:cNvPr id="117" name="getHashIndex(555-2121) =&gt; 21"/>
          <p:cNvSpPr/>
          <p:nvPr/>
        </p:nvSpPr>
        <p:spPr>
          <a:xfrm>
            <a:off x="10172700" y="3524250"/>
            <a:ext cx="4321225" cy="393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3"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b="1">
                <a:solidFill>
                  <a:srgbClr val="FFFB00"/>
                </a:solidFill>
                <a:latin typeface="Courier New"/>
                <a:ea typeface="Courier New"/>
                <a:cs typeface="Courier New"/>
                <a:sym typeface="Courier New"/>
              </a:defRPr>
            </a:pPr>
            <a:r>
              <a:rPr sz="1800"/>
              <a:t>getHashIndex</a:t>
            </a:r>
            <a:r>
              <a:t>(555-2121) =&gt; 21</a:t>
            </a:r>
          </a:p>
        </p:txBody>
      </p:sp>
      <p:grpSp>
        <p:nvGrpSpPr>
          <p:cNvPr id="120" name="Group"/>
          <p:cNvGrpSpPr/>
          <p:nvPr/>
        </p:nvGrpSpPr>
        <p:grpSpPr>
          <a:xfrm>
            <a:off x="8978900" y="7521448"/>
            <a:ext cx="7125200" cy="1020233"/>
            <a:chOff x="0" y="0"/>
            <a:chExt cx="7125199" cy="1020232"/>
          </a:xfrm>
        </p:grpSpPr>
        <p:graphicFrame>
          <p:nvGraphicFramePr>
            <p:cNvPr id="118" name="Table 1"/>
            <p:cNvGraphicFramePr/>
            <p:nvPr/>
          </p:nvGraphicFramePr>
          <p:xfrm>
            <a:off x="0" y="482600"/>
            <a:ext cx="7125199" cy="537632"/>
          </p:xfrm>
          <a:graphic>
            <a:graphicData uri="http://schemas.openxmlformats.org/drawingml/2006/table">
              <a:tbl>
                <a:tblPr>
                  <a:tableStyleId>{4C3C2611-4C71-4FC5-86AE-919BDF0F9419}</a:tableStyleId>
                </a:tblPr>
                <a:tblGrid>
                  <a:gridCol w="890650">
                    <a:extLst>
                      <a:ext uri="{9D8B030D-6E8A-4147-A177-3AD203B41FA5}">
                        <a16:colId xmlns:a16="http://schemas.microsoft.com/office/drawing/2014/main" val="20000"/>
                      </a:ext>
                    </a:extLst>
                  </a:gridCol>
                  <a:gridCol w="890650">
                    <a:extLst>
                      <a:ext uri="{9D8B030D-6E8A-4147-A177-3AD203B41FA5}">
                        <a16:colId xmlns:a16="http://schemas.microsoft.com/office/drawing/2014/main" val="20001"/>
                      </a:ext>
                    </a:extLst>
                  </a:gridCol>
                  <a:gridCol w="890650">
                    <a:extLst>
                      <a:ext uri="{9D8B030D-6E8A-4147-A177-3AD203B41FA5}">
                        <a16:colId xmlns:a16="http://schemas.microsoft.com/office/drawing/2014/main" val="20002"/>
                      </a:ext>
                    </a:extLst>
                  </a:gridCol>
                  <a:gridCol w="890650">
                    <a:extLst>
                      <a:ext uri="{9D8B030D-6E8A-4147-A177-3AD203B41FA5}">
                        <a16:colId xmlns:a16="http://schemas.microsoft.com/office/drawing/2014/main" val="20003"/>
                      </a:ext>
                    </a:extLst>
                  </a:gridCol>
                  <a:gridCol w="890650">
                    <a:extLst>
                      <a:ext uri="{9D8B030D-6E8A-4147-A177-3AD203B41FA5}">
                        <a16:colId xmlns:a16="http://schemas.microsoft.com/office/drawing/2014/main" val="20004"/>
                      </a:ext>
                    </a:extLst>
                  </a:gridCol>
                  <a:gridCol w="890650">
                    <a:extLst>
                      <a:ext uri="{9D8B030D-6E8A-4147-A177-3AD203B41FA5}">
                        <a16:colId xmlns:a16="http://schemas.microsoft.com/office/drawing/2014/main" val="20005"/>
                      </a:ext>
                    </a:extLst>
                  </a:gridCol>
                  <a:gridCol w="890650">
                    <a:extLst>
                      <a:ext uri="{9D8B030D-6E8A-4147-A177-3AD203B41FA5}">
                        <a16:colId xmlns:a16="http://schemas.microsoft.com/office/drawing/2014/main" val="20006"/>
                      </a:ext>
                    </a:extLst>
                  </a:gridCol>
                  <a:gridCol w="890650">
                    <a:extLst>
                      <a:ext uri="{9D8B030D-6E8A-4147-A177-3AD203B41FA5}">
                        <a16:colId xmlns:a16="http://schemas.microsoft.com/office/drawing/2014/main" val="20007"/>
                      </a:ext>
                    </a:extLst>
                  </a:gridCol>
                </a:tblGrid>
                <a:tr h="537633">
                  <a:tc>
                    <a:txBody>
                      <a:bodyPr/>
                      <a:lstStyle/>
                      <a:p>
                        <a:pPr defTabSz="914400">
                          <a:tabLst>
                            <a:tab pos="914400" algn="l"/>
                          </a:tabLst>
                          <a:defRPr sz="1800"/>
                        </a:pPr>
                        <a:r>
                          <a:rPr b="1">
                            <a:latin typeface="Courier New"/>
                            <a:ea typeface="Courier New"/>
                            <a:cs typeface="Courier New"/>
                            <a:sym typeface="Courier New"/>
                          </a:rPr>
                          <a:t>20</a:t>
                        </a:r>
                      </a:p>
                    </a:txBody>
                    <a:tcPr marL="50800" marR="50800" marT="50800" marB="50800" anchor="b" horzOverflow="overflow">
                      <a:lnL w="508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914400" algn="l"/>
                          </a:tabLst>
                          <a:defRPr sz="1800"/>
                        </a:pPr>
                        <a:r>
                          <a:rPr b="1">
                            <a:latin typeface="Courier New"/>
                            <a:ea typeface="Courier New"/>
                            <a:cs typeface="Courier New"/>
                            <a:sym typeface="Courier New"/>
                          </a:rPr>
                          <a:t>21</a:t>
                        </a:r>
                      </a:p>
                    </a:txBody>
                    <a:tcPr marL="50800" marR="50800" marT="50800" marB="50800" anchor="b"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914400" algn="l"/>
                          </a:tabLst>
                          <a:defRPr sz="1800"/>
                        </a:pPr>
                        <a:r>
                          <a:rPr b="1">
                            <a:latin typeface="Courier New"/>
                            <a:ea typeface="Courier New"/>
                            <a:cs typeface="Courier New"/>
                            <a:sym typeface="Courier New"/>
                          </a:rPr>
                          <a:t>22</a:t>
                        </a:r>
                      </a:p>
                    </a:txBody>
                    <a:tcPr marL="50800" marR="50800" marT="50800" marB="50800" anchor="b"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914400" algn="l"/>
                          </a:tabLst>
                          <a:defRPr sz="1800"/>
                        </a:pPr>
                        <a:r>
                          <a:rPr b="1">
                            <a:latin typeface="Courier New"/>
                            <a:ea typeface="Courier New"/>
                            <a:cs typeface="Courier New"/>
                            <a:sym typeface="Courier New"/>
                          </a:rPr>
                          <a:t>23</a:t>
                        </a:r>
                      </a:p>
                    </a:txBody>
                    <a:tcPr marL="50800" marR="50800" marT="50800" marB="50800" anchor="b"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914400" algn="l"/>
                          </a:tabLst>
                          <a:defRPr sz="1800"/>
                        </a:pPr>
                        <a:r>
                          <a:rPr b="1">
                            <a:latin typeface="Courier New"/>
                            <a:ea typeface="Courier New"/>
                            <a:cs typeface="Courier New"/>
                            <a:sym typeface="Courier New"/>
                          </a:rPr>
                          <a:t>24</a:t>
                        </a:r>
                      </a:p>
                    </a:txBody>
                    <a:tcPr marL="50800" marR="50800" marT="50800" marB="50800" anchor="b"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914400" algn="l"/>
                          </a:tabLst>
                          <a:defRPr sz="1800"/>
                        </a:pPr>
                        <a:r>
                          <a:rPr b="1">
                            <a:latin typeface="Courier New"/>
                            <a:ea typeface="Courier New"/>
                            <a:cs typeface="Courier New"/>
                            <a:sym typeface="Courier New"/>
                          </a:rPr>
                          <a:t>25</a:t>
                        </a:r>
                      </a:p>
                    </a:txBody>
                    <a:tcPr marL="50800" marR="50800" marT="50800" marB="50800" anchor="b"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914400" algn="l"/>
                          </a:tabLst>
                          <a:defRPr sz="1800"/>
                        </a:pPr>
                        <a:r>
                          <a:rPr b="1">
                            <a:latin typeface="Courier New"/>
                            <a:ea typeface="Courier New"/>
                            <a:cs typeface="Courier New"/>
                            <a:sym typeface="Courier New"/>
                          </a:rPr>
                          <a:t>26</a:t>
                        </a:r>
                      </a:p>
                    </a:txBody>
                    <a:tcPr marL="50800" marR="50800" marT="50800" marB="50800" anchor="b"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914400" algn="l"/>
                          </a:tabLst>
                          <a:defRPr sz="1800"/>
                        </a:pPr>
                        <a:r>
                          <a:rPr b="1">
                            <a:latin typeface="Courier New"/>
                            <a:ea typeface="Courier New"/>
                            <a:cs typeface="Courier New"/>
                            <a:sym typeface="Courier New"/>
                          </a:rPr>
                          <a:t>27</a:t>
                        </a:r>
                      </a:p>
                    </a:txBody>
                    <a:tcPr marL="50800" marR="50800" marT="50800" marB="50800" anchor="b" horzOverflow="overflow">
                      <a:lnL w="254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extLst>
                    <a:ext uri="{0D108BD9-81ED-4DB2-BD59-A6C34878D82A}">
                      <a16:rowId xmlns:a16="http://schemas.microsoft.com/office/drawing/2014/main" val="10000"/>
                    </a:ext>
                  </a:extLst>
                </a:tr>
              </a:tbl>
            </a:graphicData>
          </a:graphic>
        </p:graphicFrame>
        <p:graphicFrame>
          <p:nvGraphicFramePr>
            <p:cNvPr id="119" name="Table 2"/>
            <p:cNvGraphicFramePr/>
            <p:nvPr/>
          </p:nvGraphicFramePr>
          <p:xfrm>
            <a:off x="0" y="0"/>
            <a:ext cx="7125199" cy="537632"/>
          </p:xfrm>
          <a:graphic>
            <a:graphicData uri="http://schemas.openxmlformats.org/drawingml/2006/table">
              <a:tbl>
                <a:tblPr>
                  <a:tableStyleId>{4C3C2611-4C71-4FC5-86AE-919BDF0F9419}</a:tableStyleId>
                </a:tblPr>
                <a:tblGrid>
                  <a:gridCol w="890650">
                    <a:extLst>
                      <a:ext uri="{9D8B030D-6E8A-4147-A177-3AD203B41FA5}">
                        <a16:colId xmlns:a16="http://schemas.microsoft.com/office/drawing/2014/main" val="20000"/>
                      </a:ext>
                    </a:extLst>
                  </a:gridCol>
                  <a:gridCol w="890650">
                    <a:extLst>
                      <a:ext uri="{9D8B030D-6E8A-4147-A177-3AD203B41FA5}">
                        <a16:colId xmlns:a16="http://schemas.microsoft.com/office/drawing/2014/main" val="20001"/>
                      </a:ext>
                    </a:extLst>
                  </a:gridCol>
                  <a:gridCol w="890650">
                    <a:extLst>
                      <a:ext uri="{9D8B030D-6E8A-4147-A177-3AD203B41FA5}">
                        <a16:colId xmlns:a16="http://schemas.microsoft.com/office/drawing/2014/main" val="20002"/>
                      </a:ext>
                    </a:extLst>
                  </a:gridCol>
                  <a:gridCol w="890650">
                    <a:extLst>
                      <a:ext uri="{9D8B030D-6E8A-4147-A177-3AD203B41FA5}">
                        <a16:colId xmlns:a16="http://schemas.microsoft.com/office/drawing/2014/main" val="20003"/>
                      </a:ext>
                    </a:extLst>
                  </a:gridCol>
                  <a:gridCol w="890650">
                    <a:extLst>
                      <a:ext uri="{9D8B030D-6E8A-4147-A177-3AD203B41FA5}">
                        <a16:colId xmlns:a16="http://schemas.microsoft.com/office/drawing/2014/main" val="20004"/>
                      </a:ext>
                    </a:extLst>
                  </a:gridCol>
                  <a:gridCol w="890650">
                    <a:extLst>
                      <a:ext uri="{9D8B030D-6E8A-4147-A177-3AD203B41FA5}">
                        <a16:colId xmlns:a16="http://schemas.microsoft.com/office/drawing/2014/main" val="20005"/>
                      </a:ext>
                    </a:extLst>
                  </a:gridCol>
                  <a:gridCol w="890650">
                    <a:extLst>
                      <a:ext uri="{9D8B030D-6E8A-4147-A177-3AD203B41FA5}">
                        <a16:colId xmlns:a16="http://schemas.microsoft.com/office/drawing/2014/main" val="20006"/>
                      </a:ext>
                    </a:extLst>
                  </a:gridCol>
                  <a:gridCol w="890650">
                    <a:extLst>
                      <a:ext uri="{9D8B030D-6E8A-4147-A177-3AD203B41FA5}">
                        <a16:colId xmlns:a16="http://schemas.microsoft.com/office/drawing/2014/main" val="20007"/>
                      </a:ext>
                    </a:extLst>
                  </a:gridCol>
                </a:tblGrid>
                <a:tr h="537633">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508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254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extLst>
                    <a:ext uri="{0D108BD9-81ED-4DB2-BD59-A6C34878D82A}">
                      <a16:rowId xmlns:a16="http://schemas.microsoft.com/office/drawing/2014/main" val="10000"/>
                    </a:ext>
                  </a:extLst>
                </a:tr>
              </a:tbl>
            </a:graphicData>
          </a:graphic>
        </p:graphicFrame>
      </p:grpSp>
      <p:sp>
        <p:nvSpPr>
          <p:cNvPr id="121" name="150 Main Street"/>
          <p:cNvSpPr/>
          <p:nvPr/>
        </p:nvSpPr>
        <p:spPr>
          <a:xfrm>
            <a:off x="7670800" y="6276848"/>
            <a:ext cx="2933700" cy="584200"/>
          </a:xfrm>
          <a:prstGeom prst="roundRect">
            <a:avLst>
              <a:gd name="adj" fmla="val 32609"/>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400" b="1" cap="all">
                <a:effectLst>
                  <a:outerShdw blurRad="38100" dist="12700" dir="5400000" rotWithShape="0">
                    <a:srgbClr val="000000">
                      <a:alpha val="50000"/>
                    </a:srgbClr>
                  </a:outerShdw>
                </a:effectLst>
                <a:latin typeface="Times New Roman"/>
                <a:ea typeface="Times New Roman"/>
                <a:cs typeface="Times New Roman"/>
                <a:sym typeface="Times New Roman"/>
              </a:defRPr>
            </a:lvl1pPr>
          </a:lstStyle>
          <a:p>
            <a:r>
              <a:t>150 Main Street</a:t>
            </a:r>
          </a:p>
        </p:txBody>
      </p:sp>
      <p:sp>
        <p:nvSpPr>
          <p:cNvPr id="122" name="Line"/>
          <p:cNvSpPr/>
          <p:nvPr/>
        </p:nvSpPr>
        <p:spPr>
          <a:xfrm>
            <a:off x="10325219" y="6856157"/>
            <a:ext cx="1" cy="939250"/>
          </a:xfrm>
          <a:prstGeom prst="line">
            <a:avLst/>
          </a:prstGeom>
          <a:ln w="76200">
            <a:solidFill>
              <a:srgbClr val="941100"/>
            </a:solidFill>
            <a:miter lim="400000"/>
            <a:headEnd type="stealth"/>
          </a:ln>
          <a:effectLst>
            <a:outerShdw blurRad="101600" dist="76200" dir="3060000" rotWithShape="0">
              <a:srgbClr val="000000">
                <a:alpha val="45000"/>
              </a:srgbClr>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125" name="Group"/>
          <p:cNvGrpSpPr/>
          <p:nvPr/>
        </p:nvGrpSpPr>
        <p:grpSpPr>
          <a:xfrm>
            <a:off x="12611100" y="1587500"/>
            <a:ext cx="2933700" cy="1143000"/>
            <a:chOff x="0" y="0"/>
            <a:chExt cx="2933700" cy="1143000"/>
          </a:xfrm>
        </p:grpSpPr>
        <p:sp>
          <p:nvSpPr>
            <p:cNvPr id="123" name="95 Tent Avenue"/>
            <p:cNvSpPr/>
            <p:nvPr/>
          </p:nvSpPr>
          <p:spPr>
            <a:xfrm>
              <a:off x="0" y="558800"/>
              <a:ext cx="2933700" cy="584200"/>
            </a:xfrm>
            <a:prstGeom prst="roundRect">
              <a:avLst>
                <a:gd name="adj" fmla="val 32609"/>
              </a:avLst>
            </a:prstGeom>
            <a:solidFill>
              <a:srgbClr val="FFFB00"/>
            </a:solidFill>
            <a:ln w="38100" cap="flat">
              <a:solidFill>
                <a:srgbClr val="5E5E5E"/>
              </a:solidFill>
              <a:prstDash val="solid"/>
              <a:miter lim="400000"/>
            </a:ln>
            <a:effectLst>
              <a:outerShdw blurRad="152400" dir="1980000" rotWithShape="0">
                <a:srgbClr val="000000">
                  <a:alpha val="82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cap="all">
                  <a:effectLst>
                    <a:outerShdw blurRad="38100" dist="12700" dir="5400000" rotWithShape="0">
                      <a:srgbClr val="000000">
                        <a:alpha val="50000"/>
                      </a:srgbClr>
                    </a:outerShdw>
                  </a:effectLst>
                  <a:latin typeface="Times New Roman"/>
                  <a:ea typeface="Times New Roman"/>
                  <a:cs typeface="Times New Roman"/>
                  <a:sym typeface="Times New Roman"/>
                </a:defRPr>
              </a:lvl1pPr>
            </a:lstStyle>
            <a:p>
              <a:r>
                <a:t>95 Tent Avenue</a:t>
              </a:r>
            </a:p>
          </p:txBody>
        </p:sp>
        <p:sp>
          <p:nvSpPr>
            <p:cNvPr id="124" name="555-2121"/>
            <p:cNvSpPr/>
            <p:nvPr/>
          </p:nvSpPr>
          <p:spPr>
            <a:xfrm>
              <a:off x="0" y="0"/>
              <a:ext cx="2933700" cy="584200"/>
            </a:xfrm>
            <a:prstGeom prst="roundRect">
              <a:avLst>
                <a:gd name="adj" fmla="val 32609"/>
              </a:avLst>
            </a:prstGeom>
            <a:solidFill>
              <a:srgbClr val="FFFB00"/>
            </a:solidFill>
            <a:ln w="38100" cap="flat">
              <a:solidFill>
                <a:srgbClr val="5E5E5E"/>
              </a:solidFill>
              <a:prstDash val="solid"/>
              <a:miter lim="400000"/>
            </a:ln>
            <a:effectLst>
              <a:outerShdw blurRad="152400" dir="1980000" rotWithShape="0">
                <a:srgbClr val="000000">
                  <a:alpha val="82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cap="all">
                  <a:effectLst>
                    <a:outerShdw blurRad="38100" dist="12700" dir="5400000" rotWithShape="0">
                      <a:srgbClr val="000000">
                        <a:alpha val="50000"/>
                      </a:srgbClr>
                    </a:outerShdw>
                  </a:effectLst>
                  <a:latin typeface="Times New Roman"/>
                  <a:ea typeface="Times New Roman"/>
                  <a:cs typeface="Times New Roman"/>
                  <a:sym typeface="Times New Roman"/>
                </a:defRPr>
              </a:lvl1pPr>
            </a:lstStyle>
            <a:p>
              <a:r>
                <a:t>555-2121</a:t>
              </a:r>
            </a:p>
          </p:txBody>
        </p:sp>
      </p:grpSp>
      <p:grpSp>
        <p:nvGrpSpPr>
          <p:cNvPr id="128" name="Group"/>
          <p:cNvGrpSpPr/>
          <p:nvPr/>
        </p:nvGrpSpPr>
        <p:grpSpPr>
          <a:xfrm>
            <a:off x="9347200" y="1625600"/>
            <a:ext cx="2933700" cy="1104900"/>
            <a:chOff x="0" y="0"/>
            <a:chExt cx="2933700" cy="1104900"/>
          </a:xfrm>
        </p:grpSpPr>
        <p:sp>
          <p:nvSpPr>
            <p:cNvPr id="126" name="150 Main Street"/>
            <p:cNvSpPr/>
            <p:nvPr/>
          </p:nvSpPr>
          <p:spPr>
            <a:xfrm>
              <a:off x="0" y="520700"/>
              <a:ext cx="2933700" cy="584200"/>
            </a:xfrm>
            <a:prstGeom prst="roundRect">
              <a:avLst>
                <a:gd name="adj" fmla="val 32609"/>
              </a:avLst>
            </a:prstGeom>
            <a:solidFill>
              <a:srgbClr val="FFFB00"/>
            </a:solidFill>
            <a:ln w="38100" cap="flat">
              <a:solidFill>
                <a:srgbClr val="5E5E5E"/>
              </a:solidFill>
              <a:prstDash val="solid"/>
              <a:miter lim="400000"/>
            </a:ln>
            <a:effectLst>
              <a:outerShdw blurRad="152400" dir="1980000" rotWithShape="0">
                <a:srgbClr val="000000">
                  <a:alpha val="82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cap="all">
                  <a:effectLst>
                    <a:outerShdw blurRad="38100" dist="12700" dir="5400000" rotWithShape="0">
                      <a:srgbClr val="000000">
                        <a:alpha val="50000"/>
                      </a:srgbClr>
                    </a:outerShdw>
                  </a:effectLst>
                  <a:latin typeface="Times New Roman"/>
                  <a:ea typeface="Times New Roman"/>
                  <a:cs typeface="Times New Roman"/>
                  <a:sym typeface="Times New Roman"/>
                </a:defRPr>
              </a:lvl1pPr>
            </a:lstStyle>
            <a:p>
              <a:r>
                <a:t>150 Main Street</a:t>
              </a:r>
            </a:p>
          </p:txBody>
        </p:sp>
        <p:sp>
          <p:nvSpPr>
            <p:cNvPr id="127" name="555-0721"/>
            <p:cNvSpPr/>
            <p:nvPr/>
          </p:nvSpPr>
          <p:spPr>
            <a:xfrm>
              <a:off x="0" y="0"/>
              <a:ext cx="2933700" cy="584200"/>
            </a:xfrm>
            <a:prstGeom prst="roundRect">
              <a:avLst>
                <a:gd name="adj" fmla="val 32609"/>
              </a:avLst>
            </a:prstGeom>
            <a:solidFill>
              <a:srgbClr val="FFFB00"/>
            </a:solidFill>
            <a:ln w="38100" cap="flat">
              <a:solidFill>
                <a:srgbClr val="5E5E5E"/>
              </a:solidFill>
              <a:prstDash val="solid"/>
              <a:miter lim="400000"/>
            </a:ln>
            <a:effectLst>
              <a:outerShdw blurRad="152400" dir="1980000" rotWithShape="0">
                <a:srgbClr val="000000">
                  <a:alpha val="82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cap="all">
                  <a:effectLst>
                    <a:outerShdw blurRad="38100" dist="12700" dir="5400000" rotWithShape="0">
                      <a:srgbClr val="000000">
                        <a:alpha val="50000"/>
                      </a:srgbClr>
                    </a:outerShdw>
                  </a:effectLst>
                  <a:latin typeface="Times New Roman"/>
                  <a:ea typeface="Times New Roman"/>
                  <a:cs typeface="Times New Roman"/>
                  <a:sym typeface="Times New Roman"/>
                </a:defRPr>
              </a:lvl1pPr>
            </a:lstStyle>
            <a:p>
              <a:r>
                <a:t>555-0721</a:t>
              </a:r>
            </a:p>
          </p:txBody>
        </p:sp>
      </p:grpSp>
      <p:sp>
        <p:nvSpPr>
          <p:cNvPr id="129" name="95 Tent Avenue"/>
          <p:cNvSpPr/>
          <p:nvPr/>
        </p:nvSpPr>
        <p:spPr>
          <a:xfrm>
            <a:off x="8712200" y="4879848"/>
            <a:ext cx="2933700" cy="584200"/>
          </a:xfrm>
          <a:prstGeom prst="roundRect">
            <a:avLst>
              <a:gd name="adj" fmla="val 32609"/>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400" b="1" cap="all">
                <a:effectLst>
                  <a:outerShdw blurRad="38100" dist="12700" dir="5400000" rotWithShape="0">
                    <a:srgbClr val="000000">
                      <a:alpha val="50000"/>
                    </a:srgbClr>
                  </a:outerShdw>
                </a:effectLst>
                <a:latin typeface="Times New Roman"/>
                <a:ea typeface="Times New Roman"/>
                <a:cs typeface="Times New Roman"/>
                <a:sym typeface="Times New Roman"/>
              </a:defRPr>
            </a:lvl1pPr>
          </a:lstStyle>
          <a:p>
            <a:r>
              <a:t>95 Tent Avenue</a:t>
            </a:r>
          </a:p>
        </p:txBody>
      </p:sp>
      <p:sp>
        <p:nvSpPr>
          <p:cNvPr id="130" name="Line"/>
          <p:cNvSpPr/>
          <p:nvPr/>
        </p:nvSpPr>
        <p:spPr>
          <a:xfrm>
            <a:off x="11112619" y="5486622"/>
            <a:ext cx="1" cy="2308785"/>
          </a:xfrm>
          <a:prstGeom prst="line">
            <a:avLst/>
          </a:prstGeom>
          <a:ln w="76200">
            <a:solidFill>
              <a:srgbClr val="941100"/>
            </a:solidFill>
            <a:miter lim="400000"/>
            <a:headEnd type="stealth"/>
          </a:ln>
          <a:effectLst>
            <a:outerShdw blurRad="101600" dist="76200" dir="3060000" rotWithShape="0">
              <a:srgbClr val="000000">
                <a:alpha val="45000"/>
              </a:srgbClr>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1" name="555-0721"/>
          <p:cNvSpPr/>
          <p:nvPr/>
        </p:nvSpPr>
        <p:spPr>
          <a:xfrm>
            <a:off x="7670800" y="5768848"/>
            <a:ext cx="2933700" cy="584200"/>
          </a:xfrm>
          <a:prstGeom prst="roundRect">
            <a:avLst>
              <a:gd name="adj" fmla="val 32609"/>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400" b="1" cap="all">
                <a:effectLst>
                  <a:outerShdw blurRad="38100" dist="12700" dir="5400000" rotWithShape="0">
                    <a:srgbClr val="000000">
                      <a:alpha val="50000"/>
                    </a:srgbClr>
                  </a:outerShdw>
                </a:effectLst>
                <a:latin typeface="Times New Roman"/>
                <a:ea typeface="Times New Roman"/>
                <a:cs typeface="Times New Roman"/>
                <a:sym typeface="Times New Roman"/>
              </a:defRPr>
            </a:lvl1pPr>
          </a:lstStyle>
          <a:p>
            <a:r>
              <a:t>555-0721</a:t>
            </a:r>
          </a:p>
        </p:txBody>
      </p:sp>
      <p:sp>
        <p:nvSpPr>
          <p:cNvPr id="132" name="555-2121"/>
          <p:cNvSpPr/>
          <p:nvPr/>
        </p:nvSpPr>
        <p:spPr>
          <a:xfrm>
            <a:off x="8712200" y="4359148"/>
            <a:ext cx="2933700" cy="584200"/>
          </a:xfrm>
          <a:prstGeom prst="roundRect">
            <a:avLst>
              <a:gd name="adj" fmla="val 32609"/>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400" b="1" cap="all">
                <a:effectLst>
                  <a:outerShdw blurRad="38100" dist="12700" dir="5400000" rotWithShape="0">
                    <a:srgbClr val="000000">
                      <a:alpha val="50000"/>
                    </a:srgbClr>
                  </a:outerShdw>
                </a:effectLst>
                <a:latin typeface="Times New Roman"/>
                <a:ea typeface="Times New Roman"/>
                <a:cs typeface="Times New Roman"/>
                <a:sym typeface="Times New Roman"/>
              </a:defRPr>
            </a:lvl1pPr>
          </a:lstStyle>
          <a:p>
            <a:r>
              <a:t>555-2121</a:t>
            </a:r>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Choice xmlns:p14="http://schemas.microsoft.com/office/powerpoint/2010/main" xmlns:a14="http://schemas.microsoft.com/office/drawing/2010/main" xmlns:m="http://schemas.openxmlformats.org/officeDocument/2006/math" xmlns="" Requires="p14">
      <p:transition spd="fast" advClick="1" p14:dur="750">
        <p:pageCurlDoubl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4"/>
                                        </p:tgtEl>
                                        <p:attrNameLst>
                                          <p:attrName>style.visibility</p:attrName>
                                        </p:attrNameLst>
                                      </p:cBhvr>
                                      <p:to>
                                        <p:strVal val="visible"/>
                                      </p:to>
                                    </p:set>
                                    <p:anim calcmode="lin" valueType="num">
                                      <p:cBhvr>
                                        <p:cTn id="7" dur="1000" fill="hold"/>
                                        <p:tgtEl>
                                          <p:spTgt spid="114"/>
                                        </p:tgtEl>
                                        <p:attrNameLst>
                                          <p:attrName>ppt_w</p:attrName>
                                        </p:attrNameLst>
                                      </p:cBhvr>
                                      <p:tavLst>
                                        <p:tav tm="0">
                                          <p:val>
                                            <p:strVal val="4*#ppt_w"/>
                                          </p:val>
                                        </p:tav>
                                        <p:tav tm="100000">
                                          <p:val>
                                            <p:strVal val="#ppt_w"/>
                                          </p:val>
                                        </p:tav>
                                      </p:tavLst>
                                    </p:anim>
                                    <p:anim calcmode="lin" valueType="num">
                                      <p:cBhvr>
                                        <p:cTn id="8" dur="1000" fill="hold"/>
                                        <p:tgtEl>
                                          <p:spTgt spid="114"/>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115">
                                            <p:bg/>
                                          </p:spTgt>
                                        </p:tgtEl>
                                        <p:attrNameLst>
                                          <p:attrName>style.visibility</p:attrName>
                                        </p:attrNameLst>
                                      </p:cBhvr>
                                      <p:to>
                                        <p:strVal val="visible"/>
                                      </p:to>
                                    </p:set>
                                    <p:animEffect transition="in" filter="fade">
                                      <p:cBhvr>
                                        <p:cTn id="12" dur="500"/>
                                        <p:tgtEl>
                                          <p:spTgt spid="115">
                                            <p:bg/>
                                          </p:spTgt>
                                        </p:tgtEl>
                                      </p:cBhvr>
                                    </p:animEffect>
                                  </p:childTnLst>
                                </p:cTn>
                              </p:par>
                              <p:par>
                                <p:cTn id="13" presetID="10" presetClass="entr" presetSubtype="0" fill="hold" grpId="0" nodeType="withEffect">
                                  <p:stCondLst>
                                    <p:cond delay="0"/>
                                  </p:stCondLst>
                                  <p:iterate>
                                    <p:tmAbs val="0"/>
                                  </p:iterate>
                                  <p:childTnLst>
                                    <p:set>
                                      <p:cBhvr>
                                        <p:cTn id="14" fill="hold"/>
                                        <p:tgtEl>
                                          <p:spTgt spid="115">
                                            <p:txEl>
                                              <p:pRg st="0" end="0"/>
                                            </p:txEl>
                                          </p:spTgt>
                                        </p:tgtEl>
                                        <p:attrNameLst>
                                          <p:attrName>style.visibility</p:attrName>
                                        </p:attrNameLst>
                                      </p:cBhvr>
                                      <p:to>
                                        <p:strVal val="visible"/>
                                      </p:to>
                                    </p:set>
                                    <p:animEffect transition="in" filter="fade">
                                      <p:cBhvr>
                                        <p:cTn id="15" dur="500"/>
                                        <p:tgtEl>
                                          <p:spTgt spid="115">
                                            <p:txEl>
                                              <p:pRg st="0" end="0"/>
                                            </p:txEl>
                                          </p:spTgt>
                                        </p:tgtEl>
                                      </p:cBhvr>
                                    </p:animEffect>
                                  </p:childTnLst>
                                </p:cTn>
                              </p:par>
                            </p:childTnLst>
                          </p:cTn>
                        </p:par>
                        <p:par>
                          <p:cTn id="16" fill="hold">
                            <p:stCondLst>
                              <p:cond delay="1500"/>
                            </p:stCondLst>
                            <p:childTnLst>
                              <p:par>
                                <p:cTn id="17" presetID="10" presetClass="entr" fill="hold" grpId="0" nodeType="afterEffect">
                                  <p:stCondLst>
                                    <p:cond delay="0"/>
                                  </p:stCondLst>
                                  <p:iterate>
                                    <p:tmAbs val="0"/>
                                  </p:iterate>
                                  <p:childTnLst>
                                    <p:set>
                                      <p:cBhvr>
                                        <p:cTn id="18" fill="hold"/>
                                        <p:tgtEl>
                                          <p:spTgt spid="115">
                                            <p:txEl>
                                              <p:pRg st="1" end="1"/>
                                            </p:txEl>
                                          </p:spTgt>
                                        </p:tgtEl>
                                        <p:attrNameLst>
                                          <p:attrName>style.visibility</p:attrName>
                                        </p:attrNameLst>
                                      </p:cBhvr>
                                      <p:to>
                                        <p:strVal val="visible"/>
                                      </p:to>
                                    </p:set>
                                    <p:animEffect transition="in" filter="fade">
                                      <p:cBhvr>
                                        <p:cTn id="19" dur="500"/>
                                        <p:tgtEl>
                                          <p:spTgt spid="11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fill="hold" grpId="0" nodeType="clickEffect">
                                  <p:stCondLst>
                                    <p:cond delay="0"/>
                                  </p:stCondLst>
                                  <p:iterate>
                                    <p:tmAbs val="0"/>
                                  </p:iterate>
                                  <p:childTnLst>
                                    <p:set>
                                      <p:cBhvr>
                                        <p:cTn id="23" fill="hold"/>
                                        <p:tgtEl>
                                          <p:spTgt spid="115">
                                            <p:txEl>
                                              <p:pRg st="2" end="2"/>
                                            </p:txEl>
                                          </p:spTgt>
                                        </p:tgtEl>
                                        <p:attrNameLst>
                                          <p:attrName>style.visibility</p:attrName>
                                        </p:attrNameLst>
                                      </p:cBhvr>
                                      <p:to>
                                        <p:strVal val="visible"/>
                                      </p:to>
                                    </p:set>
                                    <p:animEffect transition="in" filter="fade">
                                      <p:cBhvr>
                                        <p:cTn id="24" dur="500"/>
                                        <p:tgtEl>
                                          <p:spTgt spid="115">
                                            <p:txEl>
                                              <p:pRg st="2" end="2"/>
                                            </p:txEl>
                                          </p:spTgt>
                                        </p:tgtEl>
                                      </p:cBhvr>
                                    </p:animEffect>
                                  </p:childTnLst>
                                </p:cTn>
                              </p:par>
                            </p:childTnLst>
                          </p:cTn>
                        </p:par>
                        <p:par>
                          <p:cTn id="25" fill="hold">
                            <p:stCondLst>
                              <p:cond delay="500"/>
                            </p:stCondLst>
                            <p:childTnLst>
                              <p:par>
                                <p:cTn id="26" presetID="10" presetClass="entr" fill="hold" grpId="0" nodeType="afterEffect">
                                  <p:stCondLst>
                                    <p:cond delay="0"/>
                                  </p:stCondLst>
                                  <p:iterate>
                                    <p:tmAbs val="0"/>
                                  </p:iterate>
                                  <p:childTnLst>
                                    <p:set>
                                      <p:cBhvr>
                                        <p:cTn id="27" fill="hold"/>
                                        <p:tgtEl>
                                          <p:spTgt spid="115">
                                            <p:txEl>
                                              <p:pRg st="3" end="3"/>
                                            </p:txEl>
                                          </p:spTgt>
                                        </p:tgtEl>
                                        <p:attrNameLst>
                                          <p:attrName>style.visibility</p:attrName>
                                        </p:attrNameLst>
                                      </p:cBhvr>
                                      <p:to>
                                        <p:strVal val="visible"/>
                                      </p:to>
                                    </p:set>
                                    <p:animEffect transition="in" filter="fade">
                                      <p:cBhvr>
                                        <p:cTn id="28" dur="500"/>
                                        <p:tgtEl>
                                          <p:spTgt spid="11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grpId="0" nodeType="clickEffect">
                                  <p:stCondLst>
                                    <p:cond delay="0"/>
                                  </p:stCondLst>
                                  <p:iterate>
                                    <p:tmAbs val="0"/>
                                  </p:iterate>
                                  <p:childTnLst>
                                    <p:set>
                                      <p:cBhvr>
                                        <p:cTn id="32" fill="hold"/>
                                        <p:tgtEl>
                                          <p:spTgt spid="125"/>
                                        </p:tgtEl>
                                        <p:attrNameLst>
                                          <p:attrName>style.visibility</p:attrName>
                                        </p:attrNameLst>
                                      </p:cBhvr>
                                      <p:to>
                                        <p:strVal val="visible"/>
                                      </p:to>
                                    </p:set>
                                    <p:animEffect transition="in" filter="fade">
                                      <p:cBhvr>
                                        <p:cTn id="33" dur="750"/>
                                        <p:tgtEl>
                                          <p:spTgt spid="125"/>
                                        </p:tgtEl>
                                      </p:cBhvr>
                                    </p:animEffect>
                                  </p:childTnLst>
                                </p:cTn>
                              </p:par>
                            </p:childTnLst>
                          </p:cTn>
                        </p:par>
                        <p:par>
                          <p:cTn id="34" fill="hold">
                            <p:stCondLst>
                              <p:cond delay="750"/>
                            </p:stCondLst>
                            <p:childTnLst>
                              <p:par>
                                <p:cTn id="35" presetID="10" presetClass="entr" fill="hold" grpId="0" nodeType="afterEffect">
                                  <p:stCondLst>
                                    <p:cond delay="0"/>
                                  </p:stCondLst>
                                  <p:iterate>
                                    <p:tmAbs val="0"/>
                                  </p:iterate>
                                  <p:childTnLst>
                                    <p:set>
                                      <p:cBhvr>
                                        <p:cTn id="36" fill="hold"/>
                                        <p:tgtEl>
                                          <p:spTgt spid="128"/>
                                        </p:tgtEl>
                                        <p:attrNameLst>
                                          <p:attrName>style.visibility</p:attrName>
                                        </p:attrNameLst>
                                      </p:cBhvr>
                                      <p:to>
                                        <p:strVal val="visible"/>
                                      </p:to>
                                    </p:set>
                                    <p:animEffect transition="in" filter="fade">
                                      <p:cBhvr>
                                        <p:cTn id="37" dur="750"/>
                                        <p:tgtEl>
                                          <p:spTgt spid="1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grpId="0" nodeType="clickEffect">
                                  <p:stCondLst>
                                    <p:cond delay="0"/>
                                  </p:stCondLst>
                                  <p:iterate>
                                    <p:tmAbs val="0"/>
                                  </p:iterate>
                                  <p:childTnLst>
                                    <p:set>
                                      <p:cBhvr>
                                        <p:cTn id="41" fill="hold"/>
                                        <p:tgtEl>
                                          <p:spTgt spid="113"/>
                                        </p:tgtEl>
                                        <p:attrNameLst>
                                          <p:attrName>style.visibility</p:attrName>
                                        </p:attrNameLst>
                                      </p:cBhvr>
                                      <p:to>
                                        <p:strVal val="visible"/>
                                      </p:to>
                                    </p:set>
                                    <p:animEffect transition="in" filter="fade">
                                      <p:cBhvr>
                                        <p:cTn id="42" dur="500"/>
                                        <p:tgtEl>
                                          <p:spTgt spid="113"/>
                                        </p:tgtEl>
                                      </p:cBhvr>
                                    </p:animEffect>
                                  </p:childTnLst>
                                </p:cTn>
                              </p:par>
                            </p:childTnLst>
                          </p:cTn>
                        </p:par>
                        <p:par>
                          <p:cTn id="43" fill="hold">
                            <p:stCondLst>
                              <p:cond delay="500"/>
                            </p:stCondLst>
                            <p:childTnLst>
                              <p:par>
                                <p:cTn id="44" presetID="1" presetClass="entr" presetSubtype="0" fill="hold" grpId="0" nodeType="afterEffect">
                                  <p:stCondLst>
                                    <p:cond delay="0"/>
                                  </p:stCondLst>
                                  <p:iterate type="lt">
                                    <p:tmAbs val="100"/>
                                  </p:iterate>
                                  <p:childTnLst>
                                    <p:set>
                                      <p:cBhvr>
                                        <p:cTn id="45" fill="hold"/>
                                        <p:tgtEl>
                                          <p:spTgt spid="11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iterate>
                                    <p:tmAbs val="0"/>
                                  </p:iterate>
                                  <p:childTnLst>
                                    <p:set>
                                      <p:cBhvr>
                                        <p:cTn id="49" fill="hold"/>
                                        <p:tgtEl>
                                          <p:spTgt spid="120"/>
                                        </p:tgtEl>
                                        <p:attrNameLst>
                                          <p:attrName>style.visibility</p:attrName>
                                        </p:attrNameLst>
                                      </p:cBhvr>
                                      <p:to>
                                        <p:strVal val="visible"/>
                                      </p:to>
                                    </p:set>
                                    <p:animEffect transition="in" filter="wipe(left)">
                                      <p:cBhvr>
                                        <p:cTn id="50" dur="500"/>
                                        <p:tgtEl>
                                          <p:spTgt spid="120"/>
                                        </p:tgtEl>
                                      </p:cBhvr>
                                    </p:animEffect>
                                  </p:childTnLst>
                                </p:cTn>
                              </p:par>
                            </p:childTnLst>
                          </p:cTn>
                        </p:par>
                        <p:par>
                          <p:cTn id="51" fill="hold">
                            <p:stCondLst>
                              <p:cond delay="500"/>
                            </p:stCondLst>
                            <p:childTnLst>
                              <p:par>
                                <p:cTn id="52" presetID="22" presetClass="entr" presetSubtype="4" fill="hold" grpId="0" nodeType="afterEffect">
                                  <p:stCondLst>
                                    <p:cond delay="0"/>
                                  </p:stCondLst>
                                  <p:iterate>
                                    <p:tmAbs val="0"/>
                                  </p:iterate>
                                  <p:childTnLst>
                                    <p:set>
                                      <p:cBhvr>
                                        <p:cTn id="53" fill="hold"/>
                                        <p:tgtEl>
                                          <p:spTgt spid="122"/>
                                        </p:tgtEl>
                                        <p:attrNameLst>
                                          <p:attrName>style.visibility</p:attrName>
                                        </p:attrNameLst>
                                      </p:cBhvr>
                                      <p:to>
                                        <p:strVal val="visible"/>
                                      </p:to>
                                    </p:set>
                                    <p:animEffect transition="in" filter="wipe(down)">
                                      <p:cBhvr>
                                        <p:cTn id="54" dur="500"/>
                                        <p:tgtEl>
                                          <p:spTgt spid="122"/>
                                        </p:tgtEl>
                                      </p:cBhvr>
                                    </p:animEffect>
                                  </p:childTnLst>
                                </p:cTn>
                              </p:par>
                            </p:childTnLst>
                          </p:cTn>
                        </p:par>
                        <p:par>
                          <p:cTn id="55" fill="hold">
                            <p:stCondLst>
                              <p:cond delay="1000"/>
                            </p:stCondLst>
                            <p:childTnLst>
                              <p:par>
                                <p:cTn id="56" presetID="22" presetClass="entr" presetSubtype="4" fill="hold" grpId="0" nodeType="afterEffect">
                                  <p:stCondLst>
                                    <p:cond delay="0"/>
                                  </p:stCondLst>
                                  <p:iterate>
                                    <p:tmAbs val="0"/>
                                  </p:iterate>
                                  <p:childTnLst>
                                    <p:set>
                                      <p:cBhvr>
                                        <p:cTn id="57" fill="hold"/>
                                        <p:tgtEl>
                                          <p:spTgt spid="121"/>
                                        </p:tgtEl>
                                        <p:attrNameLst>
                                          <p:attrName>style.visibility</p:attrName>
                                        </p:attrNameLst>
                                      </p:cBhvr>
                                      <p:to>
                                        <p:strVal val="visible"/>
                                      </p:to>
                                    </p:set>
                                    <p:animEffect transition="in" filter="wipe(down)">
                                      <p:cBhvr>
                                        <p:cTn id="58" dur="500"/>
                                        <p:tgtEl>
                                          <p:spTgt spid="121"/>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iterate type="lt">
                                    <p:tmAbs val="100"/>
                                  </p:iterate>
                                  <p:childTnLst>
                                    <p:set>
                                      <p:cBhvr>
                                        <p:cTn id="62" fill="hold"/>
                                        <p:tgtEl>
                                          <p:spTgt spid="1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fill="hold" grpId="0" nodeType="clickEffect">
                                  <p:stCondLst>
                                    <p:cond delay="0"/>
                                  </p:stCondLst>
                                  <p:iterate>
                                    <p:tmAbs val="0"/>
                                  </p:iterate>
                                  <p:childTnLst>
                                    <p:set>
                                      <p:cBhvr>
                                        <p:cTn id="66" fill="hold"/>
                                        <p:tgtEl>
                                          <p:spTgt spid="115">
                                            <p:txEl>
                                              <p:pRg st="4" end="4"/>
                                            </p:txEl>
                                          </p:spTgt>
                                        </p:tgtEl>
                                        <p:attrNameLst>
                                          <p:attrName>style.visibility</p:attrName>
                                        </p:attrNameLst>
                                      </p:cBhvr>
                                      <p:to>
                                        <p:strVal val="visible"/>
                                      </p:to>
                                    </p:set>
                                    <p:animEffect transition="in" filter="fade">
                                      <p:cBhvr>
                                        <p:cTn id="67" dur="500"/>
                                        <p:tgtEl>
                                          <p:spTgt spid="115">
                                            <p:txEl>
                                              <p:pRg st="4" end="4"/>
                                            </p:txEl>
                                          </p:spTgt>
                                        </p:tgtEl>
                                      </p:cBhvr>
                                    </p:animEffect>
                                  </p:childTnLst>
                                </p:cTn>
                              </p:par>
                            </p:childTnLst>
                          </p:cTn>
                        </p:par>
                        <p:par>
                          <p:cTn id="68" fill="hold">
                            <p:stCondLst>
                              <p:cond delay="500"/>
                            </p:stCondLst>
                            <p:childTnLst>
                              <p:par>
                                <p:cTn id="69" presetID="10" presetClass="entr" fill="hold" grpId="0" nodeType="afterEffect">
                                  <p:stCondLst>
                                    <p:cond delay="0"/>
                                  </p:stCondLst>
                                  <p:iterate>
                                    <p:tmAbs val="0"/>
                                  </p:iterate>
                                  <p:childTnLst>
                                    <p:set>
                                      <p:cBhvr>
                                        <p:cTn id="70" fill="hold"/>
                                        <p:tgtEl>
                                          <p:spTgt spid="115">
                                            <p:txEl>
                                              <p:pRg st="5" end="5"/>
                                            </p:txEl>
                                          </p:spTgt>
                                        </p:tgtEl>
                                        <p:attrNameLst>
                                          <p:attrName>style.visibility</p:attrName>
                                        </p:attrNameLst>
                                      </p:cBhvr>
                                      <p:to>
                                        <p:strVal val="visible"/>
                                      </p:to>
                                    </p:set>
                                    <p:animEffect transition="in" filter="fade">
                                      <p:cBhvr>
                                        <p:cTn id="71" dur="500"/>
                                        <p:tgtEl>
                                          <p:spTgt spid="115">
                                            <p:txEl>
                                              <p:pRg st="5" end="5"/>
                                            </p:txEl>
                                          </p:spTgt>
                                        </p:tgtEl>
                                      </p:cBhvr>
                                    </p:animEffect>
                                  </p:childTnLst>
                                </p:cTn>
                              </p:par>
                            </p:childTnLst>
                          </p:cTn>
                        </p:par>
                        <p:par>
                          <p:cTn id="72" fill="hold">
                            <p:stCondLst>
                              <p:cond delay="1000"/>
                            </p:stCondLst>
                            <p:childTnLst>
                              <p:par>
                                <p:cTn id="73" presetID="10" presetClass="entr" fill="hold" grpId="0" nodeType="afterEffect">
                                  <p:stCondLst>
                                    <p:cond delay="0"/>
                                  </p:stCondLst>
                                  <p:iterate>
                                    <p:tmAbs val="0"/>
                                  </p:iterate>
                                  <p:childTnLst>
                                    <p:set>
                                      <p:cBhvr>
                                        <p:cTn id="74" fill="hold"/>
                                        <p:tgtEl>
                                          <p:spTgt spid="115">
                                            <p:txEl>
                                              <p:pRg st="6" end="6"/>
                                            </p:txEl>
                                          </p:spTgt>
                                        </p:tgtEl>
                                        <p:attrNameLst>
                                          <p:attrName>style.visibility</p:attrName>
                                        </p:attrNameLst>
                                      </p:cBhvr>
                                      <p:to>
                                        <p:strVal val="visible"/>
                                      </p:to>
                                    </p:set>
                                    <p:animEffect transition="in" filter="fade">
                                      <p:cBhvr>
                                        <p:cTn id="75" dur="500"/>
                                        <p:tgtEl>
                                          <p:spTgt spid="115">
                                            <p:txEl>
                                              <p:pRg st="6" end="6"/>
                                            </p:txEl>
                                          </p:spTgt>
                                        </p:tgtEl>
                                      </p:cBhvr>
                                    </p:animEffect>
                                  </p:childTnLst>
                                </p:cTn>
                              </p:par>
                            </p:childTnLst>
                          </p:cTn>
                        </p:par>
                        <p:par>
                          <p:cTn id="76" fill="hold">
                            <p:stCondLst>
                              <p:cond delay="1500"/>
                            </p:stCondLst>
                            <p:childTnLst>
                              <p:par>
                                <p:cTn id="77" presetID="10" presetClass="entr" fill="hold" grpId="0" nodeType="afterEffect">
                                  <p:stCondLst>
                                    <p:cond delay="0"/>
                                  </p:stCondLst>
                                  <p:iterate>
                                    <p:tmAbs val="0"/>
                                  </p:iterate>
                                  <p:childTnLst>
                                    <p:set>
                                      <p:cBhvr>
                                        <p:cTn id="78" fill="hold"/>
                                        <p:tgtEl>
                                          <p:spTgt spid="115">
                                            <p:txEl>
                                              <p:pRg st="7" end="7"/>
                                            </p:txEl>
                                          </p:spTgt>
                                        </p:tgtEl>
                                        <p:attrNameLst>
                                          <p:attrName>style.visibility</p:attrName>
                                        </p:attrNameLst>
                                      </p:cBhvr>
                                      <p:to>
                                        <p:strVal val="visible"/>
                                      </p:to>
                                    </p:set>
                                    <p:animEffect transition="in" filter="fade">
                                      <p:cBhvr>
                                        <p:cTn id="79" dur="500"/>
                                        <p:tgtEl>
                                          <p:spTgt spid="115">
                                            <p:txEl>
                                              <p:pRg st="7" end="7"/>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iterate>
                                    <p:tmAbs val="0"/>
                                  </p:iterate>
                                  <p:childTnLst>
                                    <p:set>
                                      <p:cBhvr>
                                        <p:cTn id="83" fill="hold"/>
                                        <p:tgtEl>
                                          <p:spTgt spid="130"/>
                                        </p:tgtEl>
                                        <p:attrNameLst>
                                          <p:attrName>style.visibility</p:attrName>
                                        </p:attrNameLst>
                                      </p:cBhvr>
                                      <p:to>
                                        <p:strVal val="visible"/>
                                      </p:to>
                                    </p:set>
                                    <p:animEffect transition="in" filter="wipe(down)">
                                      <p:cBhvr>
                                        <p:cTn id="84" dur="500"/>
                                        <p:tgtEl>
                                          <p:spTgt spid="130"/>
                                        </p:tgtEl>
                                      </p:cBhvr>
                                    </p:animEffect>
                                  </p:childTnLst>
                                </p:cTn>
                              </p:par>
                            </p:childTnLst>
                          </p:cTn>
                        </p:par>
                        <p:par>
                          <p:cTn id="85" fill="hold">
                            <p:stCondLst>
                              <p:cond delay="500"/>
                            </p:stCondLst>
                            <p:childTnLst>
                              <p:par>
                                <p:cTn id="86" presetID="22" presetClass="entr" presetSubtype="4" fill="hold" grpId="0" nodeType="afterEffect">
                                  <p:stCondLst>
                                    <p:cond delay="0"/>
                                  </p:stCondLst>
                                  <p:iterate>
                                    <p:tmAbs val="0"/>
                                  </p:iterate>
                                  <p:childTnLst>
                                    <p:set>
                                      <p:cBhvr>
                                        <p:cTn id="87" fill="hold"/>
                                        <p:tgtEl>
                                          <p:spTgt spid="129"/>
                                        </p:tgtEl>
                                        <p:attrNameLst>
                                          <p:attrName>style.visibility</p:attrName>
                                        </p:attrNameLst>
                                      </p:cBhvr>
                                      <p:to>
                                        <p:strVal val="visible"/>
                                      </p:to>
                                    </p:set>
                                    <p:animEffect transition="in" filter="wipe(down)">
                                      <p:cBhvr>
                                        <p:cTn id="88" dur="500"/>
                                        <p:tgtEl>
                                          <p:spTgt spid="129"/>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iterate>
                                    <p:tmAbs val="0"/>
                                  </p:iterate>
                                  <p:childTnLst>
                                    <p:set>
                                      <p:cBhvr>
                                        <p:cTn id="92" fill="hold"/>
                                        <p:tgtEl>
                                          <p:spTgt spid="131"/>
                                        </p:tgtEl>
                                        <p:attrNameLst>
                                          <p:attrName>style.visibility</p:attrName>
                                        </p:attrNameLst>
                                      </p:cBhvr>
                                      <p:to>
                                        <p:strVal val="visible"/>
                                      </p:to>
                                    </p:set>
                                    <p:animEffect transition="in" filter="wipe(down)">
                                      <p:cBhvr>
                                        <p:cTn id="93" dur="500"/>
                                        <p:tgtEl>
                                          <p:spTgt spid="131"/>
                                        </p:tgtEl>
                                      </p:cBhvr>
                                    </p:animEffect>
                                  </p:childTnLst>
                                </p:cTn>
                              </p:par>
                            </p:childTnLst>
                          </p:cTn>
                        </p:par>
                        <p:par>
                          <p:cTn id="94" fill="hold">
                            <p:stCondLst>
                              <p:cond delay="500"/>
                            </p:stCondLst>
                            <p:childTnLst>
                              <p:par>
                                <p:cTn id="95" presetID="22" presetClass="entr" presetSubtype="4" fill="hold" grpId="0" nodeType="afterEffect">
                                  <p:stCondLst>
                                    <p:cond delay="0"/>
                                  </p:stCondLst>
                                  <p:iterate>
                                    <p:tmAbs val="0"/>
                                  </p:iterate>
                                  <p:childTnLst>
                                    <p:set>
                                      <p:cBhvr>
                                        <p:cTn id="96" fill="hold"/>
                                        <p:tgtEl>
                                          <p:spTgt spid="132"/>
                                        </p:tgtEl>
                                        <p:attrNameLst>
                                          <p:attrName>style.visibility</p:attrName>
                                        </p:attrNameLst>
                                      </p:cBhvr>
                                      <p:to>
                                        <p:strVal val="visible"/>
                                      </p:to>
                                    </p:set>
                                    <p:animEffect transition="in" filter="wipe(down)">
                                      <p:cBhvr>
                                        <p:cTn id="97" dur="500"/>
                                        <p:tgtEl>
                                          <p:spTgt spid="132"/>
                                        </p:tgtEl>
                                      </p:cBhvr>
                                    </p:animEffect>
                                  </p:childTnLst>
                                </p:cTn>
                              </p:par>
                            </p:childTnLst>
                          </p:cTn>
                        </p:par>
                      </p:childTnLst>
                    </p:cTn>
                  </p:par>
                  <p:par>
                    <p:cTn id="98" fill="hold">
                      <p:stCondLst>
                        <p:cond delay="indefinite"/>
                      </p:stCondLst>
                      <p:childTnLst>
                        <p:par>
                          <p:cTn id="99" fill="hold">
                            <p:stCondLst>
                              <p:cond delay="0"/>
                            </p:stCondLst>
                            <p:childTnLst>
                              <p:par>
                                <p:cTn id="100" presetID="23" presetClass="exit" presetSubtype="32" fill="hold" grpId="1" nodeType="clickEffect">
                                  <p:stCondLst>
                                    <p:cond delay="0"/>
                                  </p:stCondLst>
                                  <p:iterate>
                                    <p:tmAbs val="0"/>
                                  </p:iterate>
                                  <p:childTnLst>
                                    <p:anim calcmode="lin" valueType="num">
                                      <p:cBhvr>
                                        <p:cTn id="101" dur="500" fill="hold"/>
                                        <p:tgtEl>
                                          <p:spTgt spid="121"/>
                                        </p:tgtEl>
                                        <p:attrNameLst>
                                          <p:attrName>ppt_w</p:attrName>
                                        </p:attrNameLst>
                                      </p:cBhvr>
                                      <p:tavLst>
                                        <p:tav tm="0">
                                          <p:val>
                                            <p:strVal val="ppt_w"/>
                                          </p:val>
                                        </p:tav>
                                        <p:tav tm="100000">
                                          <p:val>
                                            <p:fltVal val="0"/>
                                          </p:val>
                                        </p:tav>
                                      </p:tavLst>
                                    </p:anim>
                                    <p:anim calcmode="lin" valueType="num">
                                      <p:cBhvr>
                                        <p:cTn id="102" dur="500" fill="hold"/>
                                        <p:tgtEl>
                                          <p:spTgt spid="121"/>
                                        </p:tgtEl>
                                        <p:attrNameLst>
                                          <p:attrName>ppt_h</p:attrName>
                                        </p:attrNameLst>
                                      </p:cBhvr>
                                      <p:tavLst>
                                        <p:tav tm="0">
                                          <p:val>
                                            <p:strVal val="ppt_h"/>
                                          </p:val>
                                        </p:tav>
                                        <p:tav tm="100000">
                                          <p:val>
                                            <p:fltVal val="0"/>
                                          </p:val>
                                        </p:tav>
                                      </p:tavLst>
                                    </p:anim>
                                    <p:set>
                                      <p:cBhvr>
                                        <p:cTn id="103" fill="hold">
                                          <p:stCondLst>
                                            <p:cond delay="499"/>
                                          </p:stCondLst>
                                        </p:cTn>
                                        <p:tgtEl>
                                          <p:spTgt spid="121"/>
                                        </p:tgtEl>
                                        <p:attrNameLst>
                                          <p:attrName>style.visibility</p:attrName>
                                        </p:attrNameLst>
                                      </p:cBhvr>
                                      <p:to>
                                        <p:strVal val="hidden"/>
                                      </p:to>
                                    </p:set>
                                  </p:childTnLst>
                                </p:cTn>
                              </p:par>
                            </p:childTnLst>
                          </p:cTn>
                        </p:par>
                        <p:par>
                          <p:cTn id="104" fill="hold">
                            <p:stCondLst>
                              <p:cond delay="500"/>
                            </p:stCondLst>
                            <p:childTnLst>
                              <p:par>
                                <p:cTn id="105" presetID="23" presetClass="exit" presetSubtype="32" fill="hold" grpId="1" nodeType="afterEffect">
                                  <p:stCondLst>
                                    <p:cond delay="0"/>
                                  </p:stCondLst>
                                  <p:iterate>
                                    <p:tmAbs val="0"/>
                                  </p:iterate>
                                  <p:childTnLst>
                                    <p:anim calcmode="lin" valueType="num">
                                      <p:cBhvr>
                                        <p:cTn id="106" dur="500" fill="hold"/>
                                        <p:tgtEl>
                                          <p:spTgt spid="122"/>
                                        </p:tgtEl>
                                        <p:attrNameLst>
                                          <p:attrName>ppt_w</p:attrName>
                                        </p:attrNameLst>
                                      </p:cBhvr>
                                      <p:tavLst>
                                        <p:tav tm="0">
                                          <p:val>
                                            <p:strVal val="ppt_w"/>
                                          </p:val>
                                        </p:tav>
                                        <p:tav tm="100000">
                                          <p:val>
                                            <p:fltVal val="0"/>
                                          </p:val>
                                        </p:tav>
                                      </p:tavLst>
                                    </p:anim>
                                    <p:anim calcmode="lin" valueType="num">
                                      <p:cBhvr>
                                        <p:cTn id="107" dur="500" fill="hold"/>
                                        <p:tgtEl>
                                          <p:spTgt spid="122"/>
                                        </p:tgtEl>
                                        <p:attrNameLst>
                                          <p:attrName>ppt_h</p:attrName>
                                        </p:attrNameLst>
                                      </p:cBhvr>
                                      <p:tavLst>
                                        <p:tav tm="0">
                                          <p:val>
                                            <p:strVal val="ppt_h"/>
                                          </p:val>
                                        </p:tav>
                                        <p:tav tm="100000">
                                          <p:val>
                                            <p:fltVal val="0"/>
                                          </p:val>
                                        </p:tav>
                                      </p:tavLst>
                                    </p:anim>
                                    <p:set>
                                      <p:cBhvr>
                                        <p:cTn id="108" fill="hold">
                                          <p:stCondLst>
                                            <p:cond delay="499"/>
                                          </p:stCondLst>
                                        </p:cTn>
                                        <p:tgtEl>
                                          <p:spTgt spid="122"/>
                                        </p:tgtEl>
                                        <p:attrNameLst>
                                          <p:attrName>style.visibility</p:attrName>
                                        </p:attrNameLst>
                                      </p:cBhvr>
                                      <p:to>
                                        <p:strVal val="hidden"/>
                                      </p:to>
                                    </p:set>
                                  </p:childTnLst>
                                </p:cTn>
                              </p:par>
                            </p:childTnLst>
                          </p:cTn>
                        </p:par>
                        <p:par>
                          <p:cTn id="109" fill="hold">
                            <p:stCondLst>
                              <p:cond delay="1000"/>
                            </p:stCondLst>
                            <p:childTnLst>
                              <p:par>
                                <p:cTn id="110" presetID="23" presetClass="exit" presetSubtype="32" fill="hold" grpId="1" nodeType="afterEffect">
                                  <p:stCondLst>
                                    <p:cond delay="0"/>
                                  </p:stCondLst>
                                  <p:iterate>
                                    <p:tmAbs val="0"/>
                                  </p:iterate>
                                  <p:childTnLst>
                                    <p:anim calcmode="lin" valueType="num">
                                      <p:cBhvr>
                                        <p:cTn id="111" dur="500" fill="hold"/>
                                        <p:tgtEl>
                                          <p:spTgt spid="131"/>
                                        </p:tgtEl>
                                        <p:attrNameLst>
                                          <p:attrName>ppt_w</p:attrName>
                                        </p:attrNameLst>
                                      </p:cBhvr>
                                      <p:tavLst>
                                        <p:tav tm="0">
                                          <p:val>
                                            <p:strVal val="ppt_w"/>
                                          </p:val>
                                        </p:tav>
                                        <p:tav tm="100000">
                                          <p:val>
                                            <p:fltVal val="0"/>
                                          </p:val>
                                        </p:tav>
                                      </p:tavLst>
                                    </p:anim>
                                    <p:anim calcmode="lin" valueType="num">
                                      <p:cBhvr>
                                        <p:cTn id="112" dur="500" fill="hold"/>
                                        <p:tgtEl>
                                          <p:spTgt spid="131"/>
                                        </p:tgtEl>
                                        <p:attrNameLst>
                                          <p:attrName>ppt_h</p:attrName>
                                        </p:attrNameLst>
                                      </p:cBhvr>
                                      <p:tavLst>
                                        <p:tav tm="0">
                                          <p:val>
                                            <p:strVal val="ppt_h"/>
                                          </p:val>
                                        </p:tav>
                                        <p:tav tm="100000">
                                          <p:val>
                                            <p:fltVal val="0"/>
                                          </p:val>
                                        </p:tav>
                                      </p:tavLst>
                                    </p:anim>
                                    <p:set>
                                      <p:cBhvr>
                                        <p:cTn id="113" fill="hold">
                                          <p:stCondLst>
                                            <p:cond delay="499"/>
                                          </p:stCondLst>
                                        </p:cTn>
                                        <p:tgtEl>
                                          <p:spTgt spid="1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advAuto="0"/>
      <p:bldP spid="114" grpId="0" animBg="1" advAuto="0"/>
      <p:bldP spid="115" grpId="0" build="p" bldLvl="5" animBg="1" advAuto="0"/>
      <p:bldP spid="116" grpId="0" animBg="1" advAuto="0"/>
      <p:bldP spid="117" grpId="0" animBg="1" advAuto="0"/>
      <p:bldP spid="120" grpId="0" animBg="1" advAuto="0"/>
      <p:bldP spid="121" grpId="0" animBg="1" advAuto="0"/>
      <p:bldP spid="121" grpId="1" animBg="1" advAuto="0"/>
      <p:bldP spid="122" grpId="0" animBg="1" advAuto="0"/>
      <p:bldP spid="122" grpId="1" animBg="1" advAuto="0"/>
      <p:bldP spid="125" grpId="0" animBg="1" advAuto="0"/>
      <p:bldP spid="128" grpId="0" animBg="1" advAuto="0"/>
      <p:bldP spid="129" grpId="0" animBg="1" advAuto="0"/>
      <p:bldP spid="130" grpId="0" animBg="1" advAuto="0"/>
      <p:bldP spid="131" grpId="0" animBg="1" advAuto="0"/>
      <p:bldP spid="131" grpId="1" animBg="1" advAuto="0"/>
      <p:bldP spid="132"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150 Main Street"/>
          <p:cNvSpPr/>
          <p:nvPr/>
        </p:nvSpPr>
        <p:spPr>
          <a:xfrm>
            <a:off x="6502400" y="6182360"/>
            <a:ext cx="2933700" cy="584200"/>
          </a:xfrm>
          <a:prstGeom prst="roundRect">
            <a:avLst>
              <a:gd name="adj" fmla="val 32609"/>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400" b="1" cap="all">
                <a:effectLst>
                  <a:outerShdw blurRad="38100" dist="12700" dir="5400000" rotWithShape="0">
                    <a:srgbClr val="000000">
                      <a:alpha val="50000"/>
                    </a:srgbClr>
                  </a:outerShdw>
                </a:effectLst>
                <a:latin typeface="Times New Roman"/>
                <a:ea typeface="Times New Roman"/>
                <a:cs typeface="Times New Roman"/>
                <a:sym typeface="Times New Roman"/>
              </a:defRPr>
            </a:lvl1pPr>
          </a:lstStyle>
          <a:p>
            <a:r>
              <a:t>150 Main Street</a:t>
            </a:r>
          </a:p>
        </p:txBody>
      </p:sp>
      <p:sp>
        <p:nvSpPr>
          <p:cNvPr id="137" name="555-0721"/>
          <p:cNvSpPr/>
          <p:nvPr/>
        </p:nvSpPr>
        <p:spPr>
          <a:xfrm>
            <a:off x="6502400" y="6652260"/>
            <a:ext cx="2933700" cy="584200"/>
          </a:xfrm>
          <a:prstGeom prst="roundRect">
            <a:avLst>
              <a:gd name="adj" fmla="val 32609"/>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400" b="1" cap="all">
                <a:effectLst>
                  <a:outerShdw blurRad="38100" dist="12700" dir="5400000" rotWithShape="0">
                    <a:srgbClr val="000000">
                      <a:alpha val="50000"/>
                    </a:srgbClr>
                  </a:outerShdw>
                </a:effectLst>
                <a:latin typeface="Times New Roman"/>
                <a:ea typeface="Times New Roman"/>
                <a:cs typeface="Times New Roman"/>
                <a:sym typeface="Times New Roman"/>
              </a:defRPr>
            </a:lvl1pPr>
          </a:lstStyle>
          <a:p>
            <a:r>
              <a:t>555-0721</a:t>
            </a:r>
          </a:p>
        </p:txBody>
      </p:sp>
      <p:sp>
        <p:nvSpPr>
          <p:cNvPr id="138" name="Resolving Collisions"/>
          <p:cNvSpPr txBox="1">
            <a:spLocks noGrp="1"/>
          </p:cNvSpPr>
          <p:nvPr>
            <p:ph type="title"/>
          </p:nvPr>
        </p:nvSpPr>
        <p:spPr>
          <a:prstGeom prst="rect">
            <a:avLst/>
          </a:prstGeom>
        </p:spPr>
        <p:txBody>
          <a:bodyPr/>
          <a:lstStyle/>
          <a:p>
            <a:r>
              <a:t>Resolving Collisions</a:t>
            </a:r>
          </a:p>
        </p:txBody>
      </p:sp>
      <p:sp>
        <p:nvSpPr>
          <p:cNvPr id="139" name="Separate Chaining…"/>
          <p:cNvSpPr txBox="1">
            <a:spLocks noGrp="1"/>
          </p:cNvSpPr>
          <p:nvPr>
            <p:ph type="body" sz="half" idx="1"/>
          </p:nvPr>
        </p:nvSpPr>
        <p:spPr>
          <a:xfrm>
            <a:off x="127000" y="1562100"/>
            <a:ext cx="7340600" cy="7239000"/>
          </a:xfrm>
          <a:prstGeom prst="rect">
            <a:avLst/>
          </a:prstGeom>
        </p:spPr>
        <p:txBody>
          <a:bodyPr/>
          <a:lstStyle/>
          <a:p>
            <a:pPr>
              <a:buBlip>
                <a:blip r:embed="rId3"/>
              </a:buBlip>
            </a:pPr>
            <a:r>
              <a:t>Separate Chaining</a:t>
            </a:r>
          </a:p>
          <a:p>
            <a:pPr lvl="1">
              <a:buBlip>
                <a:blip r:embed="rId3"/>
              </a:buBlip>
            </a:pPr>
            <a:r>
              <a:t>Each hash table element is a </a:t>
            </a:r>
            <a:r>
              <a:rPr b="1" i="1"/>
              <a:t>bucket</a:t>
            </a:r>
          </a:p>
          <a:p>
            <a:pPr lvl="1">
              <a:buBlip>
                <a:blip r:embed="rId3"/>
              </a:buBlip>
            </a:pPr>
            <a:r>
              <a:t>Place matching hash indices in the same bucket</a:t>
            </a:r>
          </a:p>
          <a:p>
            <a:pPr>
              <a:buBlip>
                <a:blip r:embed="rId3"/>
              </a:buBlip>
            </a:pPr>
            <a:r>
              <a:t>Where to insert new entries</a:t>
            </a:r>
          </a:p>
        </p:txBody>
      </p:sp>
      <p:pic>
        <p:nvPicPr>
          <p:cNvPr id="140" name="Rounded Rectangle Rounded rectangle" descr="Rounded Rectangle Rounded rectangle"/>
          <p:cNvPicPr>
            <a:picLocks/>
          </p:cNvPicPr>
          <p:nvPr/>
        </p:nvPicPr>
        <p:blipFill>
          <a:blip r:embed="rId4"/>
          <a:stretch>
            <a:fillRect/>
          </a:stretch>
        </p:blipFill>
        <p:spPr>
          <a:xfrm>
            <a:off x="9785350" y="2753106"/>
            <a:ext cx="5562600" cy="1168400"/>
          </a:xfrm>
          <a:prstGeom prst="rect">
            <a:avLst/>
          </a:prstGeom>
          <a:effectLst>
            <a:outerShdw blurRad="266700" dir="2700000" rotWithShape="0">
              <a:srgbClr val="000000"/>
            </a:outerShdw>
          </a:effectLst>
        </p:spPr>
      </p:pic>
      <p:sp>
        <p:nvSpPr>
          <p:cNvPr id="141" name="getHashIndex(555-0721) =&gt; 21"/>
          <p:cNvSpPr/>
          <p:nvPr/>
        </p:nvSpPr>
        <p:spPr>
          <a:xfrm>
            <a:off x="10185400" y="3007106"/>
            <a:ext cx="4321225" cy="393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3"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b="1">
                <a:solidFill>
                  <a:srgbClr val="FFFB00"/>
                </a:solidFill>
                <a:latin typeface="Courier New"/>
                <a:ea typeface="Courier New"/>
                <a:cs typeface="Courier New"/>
                <a:sym typeface="Courier New"/>
              </a:defRPr>
            </a:pPr>
            <a:r>
              <a:rPr sz="1800"/>
              <a:t>getHashIndex</a:t>
            </a:r>
            <a:r>
              <a:t>(555-0721) =&gt; 21</a:t>
            </a:r>
          </a:p>
        </p:txBody>
      </p:sp>
      <p:sp>
        <p:nvSpPr>
          <p:cNvPr id="142" name="getHashIndex(555-2121) =&gt; 21"/>
          <p:cNvSpPr/>
          <p:nvPr/>
        </p:nvSpPr>
        <p:spPr>
          <a:xfrm>
            <a:off x="10185400" y="3286506"/>
            <a:ext cx="4321225" cy="393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3"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b="1">
                <a:solidFill>
                  <a:srgbClr val="FFFB00"/>
                </a:solidFill>
                <a:latin typeface="Courier New"/>
                <a:ea typeface="Courier New"/>
                <a:cs typeface="Courier New"/>
                <a:sym typeface="Courier New"/>
              </a:defRPr>
            </a:pPr>
            <a:r>
              <a:rPr sz="1800"/>
              <a:t>getHashIndex</a:t>
            </a:r>
            <a:r>
              <a:t>(555-2121) =&gt; 21</a:t>
            </a:r>
          </a:p>
        </p:txBody>
      </p:sp>
      <p:grpSp>
        <p:nvGrpSpPr>
          <p:cNvPr id="145" name="Group"/>
          <p:cNvGrpSpPr/>
          <p:nvPr/>
        </p:nvGrpSpPr>
        <p:grpSpPr>
          <a:xfrm>
            <a:off x="8978900" y="7655560"/>
            <a:ext cx="7125200" cy="1020233"/>
            <a:chOff x="0" y="0"/>
            <a:chExt cx="7125199" cy="1020232"/>
          </a:xfrm>
        </p:grpSpPr>
        <p:graphicFrame>
          <p:nvGraphicFramePr>
            <p:cNvPr id="143" name="Table 2"/>
            <p:cNvGraphicFramePr/>
            <p:nvPr/>
          </p:nvGraphicFramePr>
          <p:xfrm>
            <a:off x="0" y="482600"/>
            <a:ext cx="7125199" cy="537632"/>
          </p:xfrm>
          <a:graphic>
            <a:graphicData uri="http://schemas.openxmlformats.org/drawingml/2006/table">
              <a:tbl>
                <a:tblPr>
                  <a:tableStyleId>{4C3C2611-4C71-4FC5-86AE-919BDF0F9419}</a:tableStyleId>
                </a:tblPr>
                <a:tblGrid>
                  <a:gridCol w="890650">
                    <a:extLst>
                      <a:ext uri="{9D8B030D-6E8A-4147-A177-3AD203B41FA5}">
                        <a16:colId xmlns:a16="http://schemas.microsoft.com/office/drawing/2014/main" val="20000"/>
                      </a:ext>
                    </a:extLst>
                  </a:gridCol>
                  <a:gridCol w="890650">
                    <a:extLst>
                      <a:ext uri="{9D8B030D-6E8A-4147-A177-3AD203B41FA5}">
                        <a16:colId xmlns:a16="http://schemas.microsoft.com/office/drawing/2014/main" val="20001"/>
                      </a:ext>
                    </a:extLst>
                  </a:gridCol>
                  <a:gridCol w="890650">
                    <a:extLst>
                      <a:ext uri="{9D8B030D-6E8A-4147-A177-3AD203B41FA5}">
                        <a16:colId xmlns:a16="http://schemas.microsoft.com/office/drawing/2014/main" val="20002"/>
                      </a:ext>
                    </a:extLst>
                  </a:gridCol>
                  <a:gridCol w="890650">
                    <a:extLst>
                      <a:ext uri="{9D8B030D-6E8A-4147-A177-3AD203B41FA5}">
                        <a16:colId xmlns:a16="http://schemas.microsoft.com/office/drawing/2014/main" val="20003"/>
                      </a:ext>
                    </a:extLst>
                  </a:gridCol>
                  <a:gridCol w="890650">
                    <a:extLst>
                      <a:ext uri="{9D8B030D-6E8A-4147-A177-3AD203B41FA5}">
                        <a16:colId xmlns:a16="http://schemas.microsoft.com/office/drawing/2014/main" val="20004"/>
                      </a:ext>
                    </a:extLst>
                  </a:gridCol>
                  <a:gridCol w="890650">
                    <a:extLst>
                      <a:ext uri="{9D8B030D-6E8A-4147-A177-3AD203B41FA5}">
                        <a16:colId xmlns:a16="http://schemas.microsoft.com/office/drawing/2014/main" val="20005"/>
                      </a:ext>
                    </a:extLst>
                  </a:gridCol>
                  <a:gridCol w="890650">
                    <a:extLst>
                      <a:ext uri="{9D8B030D-6E8A-4147-A177-3AD203B41FA5}">
                        <a16:colId xmlns:a16="http://schemas.microsoft.com/office/drawing/2014/main" val="20006"/>
                      </a:ext>
                    </a:extLst>
                  </a:gridCol>
                  <a:gridCol w="890650">
                    <a:extLst>
                      <a:ext uri="{9D8B030D-6E8A-4147-A177-3AD203B41FA5}">
                        <a16:colId xmlns:a16="http://schemas.microsoft.com/office/drawing/2014/main" val="20007"/>
                      </a:ext>
                    </a:extLst>
                  </a:gridCol>
                </a:tblGrid>
                <a:tr h="537633">
                  <a:tc>
                    <a:txBody>
                      <a:bodyPr/>
                      <a:lstStyle/>
                      <a:p>
                        <a:pPr defTabSz="914400">
                          <a:tabLst>
                            <a:tab pos="914400" algn="l"/>
                          </a:tabLst>
                          <a:defRPr sz="1800"/>
                        </a:pPr>
                        <a:r>
                          <a:rPr b="1">
                            <a:latin typeface="Courier New"/>
                            <a:ea typeface="Courier New"/>
                            <a:cs typeface="Courier New"/>
                            <a:sym typeface="Courier New"/>
                          </a:rPr>
                          <a:t>20</a:t>
                        </a:r>
                      </a:p>
                    </a:txBody>
                    <a:tcPr marL="50800" marR="50800" marT="50800" marB="50800" anchor="b" horzOverflow="overflow">
                      <a:lnL w="508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914400" algn="l"/>
                          </a:tabLst>
                          <a:defRPr sz="1800"/>
                        </a:pPr>
                        <a:r>
                          <a:rPr b="1">
                            <a:latin typeface="Courier New"/>
                            <a:ea typeface="Courier New"/>
                            <a:cs typeface="Courier New"/>
                            <a:sym typeface="Courier New"/>
                          </a:rPr>
                          <a:t>21</a:t>
                        </a:r>
                      </a:p>
                    </a:txBody>
                    <a:tcPr marL="50800" marR="50800" marT="50800" marB="50800" anchor="b"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914400" algn="l"/>
                          </a:tabLst>
                          <a:defRPr sz="1800"/>
                        </a:pPr>
                        <a:r>
                          <a:rPr b="1">
                            <a:latin typeface="Courier New"/>
                            <a:ea typeface="Courier New"/>
                            <a:cs typeface="Courier New"/>
                            <a:sym typeface="Courier New"/>
                          </a:rPr>
                          <a:t>22</a:t>
                        </a:r>
                      </a:p>
                    </a:txBody>
                    <a:tcPr marL="50800" marR="50800" marT="50800" marB="50800" anchor="b"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914400" algn="l"/>
                          </a:tabLst>
                          <a:defRPr sz="1800"/>
                        </a:pPr>
                        <a:r>
                          <a:rPr b="1">
                            <a:latin typeface="Courier New"/>
                            <a:ea typeface="Courier New"/>
                            <a:cs typeface="Courier New"/>
                            <a:sym typeface="Courier New"/>
                          </a:rPr>
                          <a:t>23</a:t>
                        </a:r>
                      </a:p>
                    </a:txBody>
                    <a:tcPr marL="50800" marR="50800" marT="50800" marB="50800" anchor="b"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914400" algn="l"/>
                          </a:tabLst>
                          <a:defRPr sz="1800"/>
                        </a:pPr>
                        <a:r>
                          <a:rPr b="1">
                            <a:latin typeface="Courier New"/>
                            <a:ea typeface="Courier New"/>
                            <a:cs typeface="Courier New"/>
                            <a:sym typeface="Courier New"/>
                          </a:rPr>
                          <a:t>24</a:t>
                        </a:r>
                      </a:p>
                    </a:txBody>
                    <a:tcPr marL="50800" marR="50800" marT="50800" marB="50800" anchor="b"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914400" algn="l"/>
                          </a:tabLst>
                          <a:defRPr sz="1800"/>
                        </a:pPr>
                        <a:r>
                          <a:rPr b="1">
                            <a:latin typeface="Courier New"/>
                            <a:ea typeface="Courier New"/>
                            <a:cs typeface="Courier New"/>
                            <a:sym typeface="Courier New"/>
                          </a:rPr>
                          <a:t>25</a:t>
                        </a:r>
                      </a:p>
                    </a:txBody>
                    <a:tcPr marL="50800" marR="50800" marT="50800" marB="50800" anchor="b"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914400" algn="l"/>
                          </a:tabLst>
                          <a:defRPr sz="1800"/>
                        </a:pPr>
                        <a:r>
                          <a:rPr b="1">
                            <a:latin typeface="Courier New"/>
                            <a:ea typeface="Courier New"/>
                            <a:cs typeface="Courier New"/>
                            <a:sym typeface="Courier New"/>
                          </a:rPr>
                          <a:t>26</a:t>
                        </a:r>
                      </a:p>
                    </a:txBody>
                    <a:tcPr marL="50800" marR="50800" marT="50800" marB="50800" anchor="b"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914400" algn="l"/>
                          </a:tabLst>
                          <a:defRPr sz="1800"/>
                        </a:pPr>
                        <a:r>
                          <a:rPr b="1">
                            <a:latin typeface="Courier New"/>
                            <a:ea typeface="Courier New"/>
                            <a:cs typeface="Courier New"/>
                            <a:sym typeface="Courier New"/>
                          </a:rPr>
                          <a:t>27</a:t>
                        </a:r>
                      </a:p>
                    </a:txBody>
                    <a:tcPr marL="50800" marR="50800" marT="50800" marB="50800" anchor="b" horzOverflow="overflow">
                      <a:lnL w="254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gradFill flip="none" rotWithShape="1">
                        <a:gsLst>
                          <a:gs pos="0">
                            <a:srgbClr val="FFFFFF">
                              <a:alpha val="50000"/>
                            </a:srgbClr>
                          </a:gs>
                          <a:gs pos="100000">
                            <a:srgbClr val="FFFFFF"/>
                          </a:gs>
                        </a:gsLst>
                        <a:lin ang="5400000" scaled="0"/>
                      </a:gradFill>
                    </a:tcPr>
                  </a:tc>
                  <a:extLst>
                    <a:ext uri="{0D108BD9-81ED-4DB2-BD59-A6C34878D82A}">
                      <a16:rowId xmlns:a16="http://schemas.microsoft.com/office/drawing/2014/main" val="10000"/>
                    </a:ext>
                  </a:extLst>
                </a:tr>
              </a:tbl>
            </a:graphicData>
          </a:graphic>
        </p:graphicFrame>
        <p:graphicFrame>
          <p:nvGraphicFramePr>
            <p:cNvPr id="144" name="Table 3"/>
            <p:cNvGraphicFramePr/>
            <p:nvPr/>
          </p:nvGraphicFramePr>
          <p:xfrm>
            <a:off x="0" y="0"/>
            <a:ext cx="7125199" cy="537632"/>
          </p:xfrm>
          <a:graphic>
            <a:graphicData uri="http://schemas.openxmlformats.org/drawingml/2006/table">
              <a:tbl>
                <a:tblPr>
                  <a:tableStyleId>{4C3C2611-4C71-4FC5-86AE-919BDF0F9419}</a:tableStyleId>
                </a:tblPr>
                <a:tblGrid>
                  <a:gridCol w="890650">
                    <a:extLst>
                      <a:ext uri="{9D8B030D-6E8A-4147-A177-3AD203B41FA5}">
                        <a16:colId xmlns:a16="http://schemas.microsoft.com/office/drawing/2014/main" val="20000"/>
                      </a:ext>
                    </a:extLst>
                  </a:gridCol>
                  <a:gridCol w="890650">
                    <a:extLst>
                      <a:ext uri="{9D8B030D-6E8A-4147-A177-3AD203B41FA5}">
                        <a16:colId xmlns:a16="http://schemas.microsoft.com/office/drawing/2014/main" val="20001"/>
                      </a:ext>
                    </a:extLst>
                  </a:gridCol>
                  <a:gridCol w="890650">
                    <a:extLst>
                      <a:ext uri="{9D8B030D-6E8A-4147-A177-3AD203B41FA5}">
                        <a16:colId xmlns:a16="http://schemas.microsoft.com/office/drawing/2014/main" val="20002"/>
                      </a:ext>
                    </a:extLst>
                  </a:gridCol>
                  <a:gridCol w="890650">
                    <a:extLst>
                      <a:ext uri="{9D8B030D-6E8A-4147-A177-3AD203B41FA5}">
                        <a16:colId xmlns:a16="http://schemas.microsoft.com/office/drawing/2014/main" val="20003"/>
                      </a:ext>
                    </a:extLst>
                  </a:gridCol>
                  <a:gridCol w="890650">
                    <a:extLst>
                      <a:ext uri="{9D8B030D-6E8A-4147-A177-3AD203B41FA5}">
                        <a16:colId xmlns:a16="http://schemas.microsoft.com/office/drawing/2014/main" val="20004"/>
                      </a:ext>
                    </a:extLst>
                  </a:gridCol>
                  <a:gridCol w="890650">
                    <a:extLst>
                      <a:ext uri="{9D8B030D-6E8A-4147-A177-3AD203B41FA5}">
                        <a16:colId xmlns:a16="http://schemas.microsoft.com/office/drawing/2014/main" val="20005"/>
                      </a:ext>
                    </a:extLst>
                  </a:gridCol>
                  <a:gridCol w="890650">
                    <a:extLst>
                      <a:ext uri="{9D8B030D-6E8A-4147-A177-3AD203B41FA5}">
                        <a16:colId xmlns:a16="http://schemas.microsoft.com/office/drawing/2014/main" val="20006"/>
                      </a:ext>
                    </a:extLst>
                  </a:gridCol>
                  <a:gridCol w="890650">
                    <a:extLst>
                      <a:ext uri="{9D8B030D-6E8A-4147-A177-3AD203B41FA5}">
                        <a16:colId xmlns:a16="http://schemas.microsoft.com/office/drawing/2014/main" val="20007"/>
                      </a:ext>
                    </a:extLst>
                  </a:gridCol>
                </a:tblGrid>
                <a:tr h="537633">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508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25400">
                        <a:solidFill>
                          <a:srgbClr val="000000"/>
                        </a:solidFill>
                        <a:miter lim="400000"/>
                      </a:lnL>
                      <a:lnR w="254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tc>
                    <a:txBody>
                      <a:bodyPr/>
                      <a:lstStyle/>
                      <a:p>
                        <a:pPr defTabSz="914400">
                          <a:tabLst>
                            <a:tab pos="914400" algn="l"/>
                          </a:tabLst>
                          <a:defRPr sz="1800" b="1">
                            <a:latin typeface="Arial Narrow"/>
                            <a:ea typeface="Arial Narrow"/>
                            <a:cs typeface="Arial Narrow"/>
                            <a:sym typeface="Arial Narrow"/>
                          </a:defRPr>
                        </a:pPr>
                        <a:endParaRPr/>
                      </a:p>
                    </a:txBody>
                    <a:tcPr marL="50800" marR="50800" marT="50800" marB="50800" anchor="ctr" horzOverflow="overflow">
                      <a:lnL w="254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blipFill rotWithShape="1">
                        <a:blip r:embed="rId5"/>
                        <a:srcRect/>
                        <a:tile tx="0" ty="0" sx="100000" sy="100000" flip="none" algn="tl"/>
                      </a:blipFill>
                    </a:tcPr>
                  </a:tc>
                  <a:extLst>
                    <a:ext uri="{0D108BD9-81ED-4DB2-BD59-A6C34878D82A}">
                      <a16:rowId xmlns:a16="http://schemas.microsoft.com/office/drawing/2014/main" val="10000"/>
                    </a:ext>
                  </a:extLst>
                </a:tr>
              </a:tbl>
            </a:graphicData>
          </a:graphic>
        </p:graphicFrame>
      </p:grpSp>
      <p:sp>
        <p:nvSpPr>
          <p:cNvPr id="146" name="Line"/>
          <p:cNvSpPr/>
          <p:nvPr/>
        </p:nvSpPr>
        <p:spPr>
          <a:xfrm>
            <a:off x="10325219" y="7217603"/>
            <a:ext cx="1" cy="711916"/>
          </a:xfrm>
          <a:prstGeom prst="line">
            <a:avLst/>
          </a:prstGeom>
          <a:ln w="76200">
            <a:solidFill>
              <a:srgbClr val="941100"/>
            </a:solidFill>
            <a:miter lim="400000"/>
            <a:headEnd type="stealth"/>
          </a:ln>
          <a:effectLst>
            <a:outerShdw blurRad="101600" dist="76200" dir="3060000" rotWithShape="0">
              <a:srgbClr val="000000">
                <a:alpha val="45000"/>
              </a:srgbClr>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149" name="Group"/>
          <p:cNvGrpSpPr/>
          <p:nvPr/>
        </p:nvGrpSpPr>
        <p:grpSpPr>
          <a:xfrm>
            <a:off x="12611100" y="1502156"/>
            <a:ext cx="2933700" cy="1143000"/>
            <a:chOff x="0" y="0"/>
            <a:chExt cx="2933700" cy="1143000"/>
          </a:xfrm>
        </p:grpSpPr>
        <p:sp>
          <p:nvSpPr>
            <p:cNvPr id="147" name="95 Tent Avenue"/>
            <p:cNvSpPr/>
            <p:nvPr/>
          </p:nvSpPr>
          <p:spPr>
            <a:xfrm>
              <a:off x="0" y="558800"/>
              <a:ext cx="2933700" cy="584200"/>
            </a:xfrm>
            <a:prstGeom prst="roundRect">
              <a:avLst>
                <a:gd name="adj" fmla="val 32609"/>
              </a:avLst>
            </a:prstGeom>
            <a:solidFill>
              <a:srgbClr val="FFFB00"/>
            </a:solidFill>
            <a:ln w="38100" cap="flat">
              <a:solidFill>
                <a:srgbClr val="5E5E5E"/>
              </a:solidFill>
              <a:prstDash val="solid"/>
              <a:miter lim="400000"/>
            </a:ln>
            <a:effectLst>
              <a:outerShdw blurRad="152400" dir="1980000" rotWithShape="0">
                <a:srgbClr val="000000">
                  <a:alpha val="82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cap="all">
                  <a:effectLst>
                    <a:outerShdw blurRad="38100" dist="12700" dir="5400000" rotWithShape="0">
                      <a:srgbClr val="000000">
                        <a:alpha val="50000"/>
                      </a:srgbClr>
                    </a:outerShdw>
                  </a:effectLst>
                  <a:latin typeface="Times New Roman"/>
                  <a:ea typeface="Times New Roman"/>
                  <a:cs typeface="Times New Roman"/>
                  <a:sym typeface="Times New Roman"/>
                </a:defRPr>
              </a:lvl1pPr>
            </a:lstStyle>
            <a:p>
              <a:r>
                <a:t>95 Tent Avenue</a:t>
              </a:r>
            </a:p>
          </p:txBody>
        </p:sp>
        <p:sp>
          <p:nvSpPr>
            <p:cNvPr id="148" name="555-2121"/>
            <p:cNvSpPr/>
            <p:nvPr/>
          </p:nvSpPr>
          <p:spPr>
            <a:xfrm>
              <a:off x="0" y="0"/>
              <a:ext cx="2933700" cy="584200"/>
            </a:xfrm>
            <a:prstGeom prst="roundRect">
              <a:avLst>
                <a:gd name="adj" fmla="val 32609"/>
              </a:avLst>
            </a:prstGeom>
            <a:solidFill>
              <a:srgbClr val="FFFB00"/>
            </a:solidFill>
            <a:ln w="38100" cap="flat">
              <a:solidFill>
                <a:srgbClr val="5E5E5E"/>
              </a:solidFill>
              <a:prstDash val="solid"/>
              <a:miter lim="400000"/>
            </a:ln>
            <a:effectLst>
              <a:outerShdw blurRad="152400" dir="1980000" rotWithShape="0">
                <a:srgbClr val="000000">
                  <a:alpha val="82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cap="all">
                  <a:effectLst>
                    <a:outerShdw blurRad="38100" dist="12700" dir="5400000" rotWithShape="0">
                      <a:srgbClr val="000000">
                        <a:alpha val="50000"/>
                      </a:srgbClr>
                    </a:outerShdw>
                  </a:effectLst>
                  <a:latin typeface="Times New Roman"/>
                  <a:ea typeface="Times New Roman"/>
                  <a:cs typeface="Times New Roman"/>
                  <a:sym typeface="Times New Roman"/>
                </a:defRPr>
              </a:lvl1pPr>
            </a:lstStyle>
            <a:p>
              <a:r>
                <a:t>555-2121</a:t>
              </a:r>
            </a:p>
          </p:txBody>
        </p:sp>
      </p:grpSp>
      <p:grpSp>
        <p:nvGrpSpPr>
          <p:cNvPr id="152" name="Group"/>
          <p:cNvGrpSpPr/>
          <p:nvPr/>
        </p:nvGrpSpPr>
        <p:grpSpPr>
          <a:xfrm>
            <a:off x="9347200" y="1540256"/>
            <a:ext cx="2933700" cy="1104900"/>
            <a:chOff x="0" y="0"/>
            <a:chExt cx="2933700" cy="1104900"/>
          </a:xfrm>
        </p:grpSpPr>
        <p:sp>
          <p:nvSpPr>
            <p:cNvPr id="150" name="150 Main Street"/>
            <p:cNvSpPr/>
            <p:nvPr/>
          </p:nvSpPr>
          <p:spPr>
            <a:xfrm>
              <a:off x="0" y="520700"/>
              <a:ext cx="2933700" cy="584200"/>
            </a:xfrm>
            <a:prstGeom prst="roundRect">
              <a:avLst>
                <a:gd name="adj" fmla="val 32609"/>
              </a:avLst>
            </a:prstGeom>
            <a:solidFill>
              <a:srgbClr val="FFFB00"/>
            </a:solidFill>
            <a:ln w="38100" cap="flat">
              <a:solidFill>
                <a:srgbClr val="5E5E5E"/>
              </a:solidFill>
              <a:prstDash val="solid"/>
              <a:miter lim="400000"/>
            </a:ln>
            <a:effectLst>
              <a:outerShdw blurRad="152400" dir="1980000" rotWithShape="0">
                <a:srgbClr val="000000">
                  <a:alpha val="82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cap="all">
                  <a:effectLst>
                    <a:outerShdw blurRad="38100" dist="12700" dir="5400000" rotWithShape="0">
                      <a:srgbClr val="000000">
                        <a:alpha val="50000"/>
                      </a:srgbClr>
                    </a:outerShdw>
                  </a:effectLst>
                  <a:latin typeface="Times New Roman"/>
                  <a:ea typeface="Times New Roman"/>
                  <a:cs typeface="Times New Roman"/>
                  <a:sym typeface="Times New Roman"/>
                </a:defRPr>
              </a:lvl1pPr>
            </a:lstStyle>
            <a:p>
              <a:r>
                <a:t>150 Main Street</a:t>
              </a:r>
            </a:p>
          </p:txBody>
        </p:sp>
        <p:sp>
          <p:nvSpPr>
            <p:cNvPr id="151" name="555-0721"/>
            <p:cNvSpPr/>
            <p:nvPr/>
          </p:nvSpPr>
          <p:spPr>
            <a:xfrm>
              <a:off x="0" y="0"/>
              <a:ext cx="2933700" cy="584200"/>
            </a:xfrm>
            <a:prstGeom prst="roundRect">
              <a:avLst>
                <a:gd name="adj" fmla="val 32609"/>
              </a:avLst>
            </a:prstGeom>
            <a:solidFill>
              <a:srgbClr val="FFFB00"/>
            </a:solidFill>
            <a:ln w="38100" cap="flat">
              <a:solidFill>
                <a:srgbClr val="5E5E5E"/>
              </a:solidFill>
              <a:prstDash val="solid"/>
              <a:miter lim="400000"/>
            </a:ln>
            <a:effectLst>
              <a:outerShdw blurRad="152400" dir="1980000" rotWithShape="0">
                <a:srgbClr val="000000">
                  <a:alpha val="82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cap="all">
                  <a:effectLst>
                    <a:outerShdw blurRad="38100" dist="12700" dir="5400000" rotWithShape="0">
                      <a:srgbClr val="000000">
                        <a:alpha val="50000"/>
                      </a:srgbClr>
                    </a:outerShdw>
                  </a:effectLst>
                  <a:latin typeface="Times New Roman"/>
                  <a:ea typeface="Times New Roman"/>
                  <a:cs typeface="Times New Roman"/>
                  <a:sym typeface="Times New Roman"/>
                </a:defRPr>
              </a:lvl1pPr>
            </a:lstStyle>
            <a:p>
              <a:r>
                <a:t>555-0721</a:t>
              </a:r>
            </a:p>
          </p:txBody>
        </p:sp>
      </p:grpSp>
      <p:sp>
        <p:nvSpPr>
          <p:cNvPr id="153" name="95 Tent Avenue"/>
          <p:cNvSpPr/>
          <p:nvPr/>
        </p:nvSpPr>
        <p:spPr>
          <a:xfrm>
            <a:off x="6540500" y="4417060"/>
            <a:ext cx="2933700" cy="584200"/>
          </a:xfrm>
          <a:prstGeom prst="roundRect">
            <a:avLst>
              <a:gd name="adj" fmla="val 32609"/>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400" b="1" cap="all">
                <a:effectLst>
                  <a:outerShdw blurRad="38100" dist="12700" dir="5400000" rotWithShape="0">
                    <a:srgbClr val="000000">
                      <a:alpha val="50000"/>
                    </a:srgbClr>
                  </a:outerShdw>
                </a:effectLst>
                <a:latin typeface="Times New Roman"/>
                <a:ea typeface="Times New Roman"/>
                <a:cs typeface="Times New Roman"/>
                <a:sym typeface="Times New Roman"/>
              </a:defRPr>
            </a:lvl1pPr>
          </a:lstStyle>
          <a:p>
            <a:r>
              <a:t>95 Tent Avenue</a:t>
            </a:r>
          </a:p>
        </p:txBody>
      </p:sp>
      <p:sp>
        <p:nvSpPr>
          <p:cNvPr id="154" name="555-2121"/>
          <p:cNvSpPr/>
          <p:nvPr/>
        </p:nvSpPr>
        <p:spPr>
          <a:xfrm>
            <a:off x="6502400" y="4874260"/>
            <a:ext cx="2933700" cy="584200"/>
          </a:xfrm>
          <a:prstGeom prst="roundRect">
            <a:avLst>
              <a:gd name="adj" fmla="val 32609"/>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400" b="1" cap="all">
                <a:effectLst>
                  <a:outerShdw blurRad="38100" dist="12700" dir="5400000" rotWithShape="0">
                    <a:srgbClr val="000000">
                      <a:alpha val="50000"/>
                    </a:srgbClr>
                  </a:outerShdw>
                </a:effectLst>
                <a:latin typeface="Times New Roman"/>
                <a:ea typeface="Times New Roman"/>
                <a:cs typeface="Times New Roman"/>
                <a:sym typeface="Times New Roman"/>
              </a:defRPr>
            </a:lvl1pPr>
          </a:lstStyle>
          <a:p>
            <a:r>
              <a:t>555-2121</a:t>
            </a:r>
          </a:p>
        </p:txBody>
      </p:sp>
      <p:grpSp>
        <p:nvGrpSpPr>
          <p:cNvPr id="161" name="Group"/>
          <p:cNvGrpSpPr/>
          <p:nvPr/>
        </p:nvGrpSpPr>
        <p:grpSpPr>
          <a:xfrm rot="16200000">
            <a:off x="10024416" y="5707150"/>
            <a:ext cx="1511316" cy="1661606"/>
            <a:chOff x="0" y="0"/>
            <a:chExt cx="1511315" cy="1661604"/>
          </a:xfrm>
        </p:grpSpPr>
        <p:sp>
          <p:nvSpPr>
            <p:cNvPr id="155" name="Rectangle"/>
            <p:cNvSpPr/>
            <p:nvPr/>
          </p:nvSpPr>
          <p:spPr>
            <a:xfrm>
              <a:off x="534590" y="0"/>
              <a:ext cx="495301" cy="736600"/>
            </a:xfrm>
            <a:prstGeom prst="rect">
              <a:avLst/>
            </a:prstGeom>
            <a:solidFill>
              <a:srgbClr val="0097EB">
                <a:alpha val="50000"/>
              </a:srgbClr>
            </a:solidFill>
            <a:ln w="25400" cap="flat">
              <a:solidFill>
                <a:srgbClr val="000000"/>
              </a:solidFill>
              <a:prstDash val="solid"/>
              <a:miter lim="400000"/>
            </a:ln>
            <a:effectLst>
              <a:outerShdw blurRad="1016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156" name="Rectangle"/>
            <p:cNvSpPr/>
            <p:nvPr/>
          </p:nvSpPr>
          <p:spPr>
            <a:xfrm>
              <a:off x="1004496" y="0"/>
              <a:ext cx="495301" cy="736600"/>
            </a:xfrm>
            <a:prstGeom prst="rect">
              <a:avLst/>
            </a:prstGeom>
            <a:solidFill>
              <a:srgbClr val="0097EB">
                <a:alpha val="49000"/>
              </a:srgbClr>
            </a:solidFill>
            <a:ln w="25400" cap="flat">
              <a:solidFill>
                <a:srgbClr val="000000"/>
              </a:solidFill>
              <a:prstDash val="solid"/>
              <a:miter lim="400000"/>
            </a:ln>
            <a:effectLst>
              <a:outerShdw blurRad="1016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157" name="value"/>
            <p:cNvSpPr/>
            <p:nvPr/>
          </p:nvSpPr>
          <p:spPr>
            <a:xfrm rot="5400000">
              <a:off x="293287" y="9017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value</a:t>
              </a:r>
            </a:p>
          </p:txBody>
        </p:sp>
        <p:sp>
          <p:nvSpPr>
            <p:cNvPr id="158" name="next"/>
            <p:cNvSpPr/>
            <p:nvPr/>
          </p:nvSpPr>
          <p:spPr>
            <a:xfrm rot="5400000">
              <a:off x="746541" y="889000"/>
              <a:ext cx="1008849" cy="520701"/>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sp>
          <p:nvSpPr>
            <p:cNvPr id="159" name="Rectangle"/>
            <p:cNvSpPr/>
            <p:nvPr/>
          </p:nvSpPr>
          <p:spPr>
            <a:xfrm>
              <a:off x="39278" y="0"/>
              <a:ext cx="495301" cy="736600"/>
            </a:xfrm>
            <a:prstGeom prst="rect">
              <a:avLst/>
            </a:prstGeom>
            <a:solidFill>
              <a:srgbClr val="0097EB">
                <a:alpha val="50000"/>
              </a:srgbClr>
            </a:solidFill>
            <a:ln w="25400" cap="flat">
              <a:solidFill>
                <a:srgbClr val="000000"/>
              </a:solidFill>
              <a:prstDash val="solid"/>
              <a:miter lim="400000"/>
            </a:ln>
            <a:effectLst>
              <a:outerShdw blurRad="1016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160" name="key"/>
            <p:cNvSpPr/>
            <p:nvPr/>
          </p:nvSpPr>
          <p:spPr>
            <a:xfrm rot="5400000">
              <a:off x="-244074" y="812800"/>
              <a:ext cx="1008848" cy="520701"/>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key</a:t>
              </a:r>
            </a:p>
          </p:txBody>
        </p:sp>
      </p:grpSp>
      <p:sp>
        <p:nvSpPr>
          <p:cNvPr id="162" name="Line"/>
          <p:cNvSpPr/>
          <p:nvPr/>
        </p:nvSpPr>
        <p:spPr>
          <a:xfrm>
            <a:off x="9334495" y="7016458"/>
            <a:ext cx="876998" cy="1"/>
          </a:xfrm>
          <a:prstGeom prst="line">
            <a:avLst/>
          </a:prstGeom>
          <a:ln w="76200">
            <a:solidFill>
              <a:srgbClr val="FFFFFF"/>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63" name="Line"/>
          <p:cNvSpPr/>
          <p:nvPr/>
        </p:nvSpPr>
        <p:spPr>
          <a:xfrm>
            <a:off x="9359895" y="6483058"/>
            <a:ext cx="876998" cy="1"/>
          </a:xfrm>
          <a:prstGeom prst="line">
            <a:avLst/>
          </a:prstGeom>
          <a:ln w="76200">
            <a:solidFill>
              <a:srgbClr val="FFFFFF"/>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170" name="Group"/>
          <p:cNvGrpSpPr/>
          <p:nvPr/>
        </p:nvGrpSpPr>
        <p:grpSpPr>
          <a:xfrm rot="16200000">
            <a:off x="10024416" y="3891050"/>
            <a:ext cx="1511316" cy="1661606"/>
            <a:chOff x="0" y="0"/>
            <a:chExt cx="1511315" cy="1661604"/>
          </a:xfrm>
        </p:grpSpPr>
        <p:sp>
          <p:nvSpPr>
            <p:cNvPr id="164" name="Rectangle"/>
            <p:cNvSpPr/>
            <p:nvPr/>
          </p:nvSpPr>
          <p:spPr>
            <a:xfrm>
              <a:off x="534590" y="0"/>
              <a:ext cx="495301" cy="736600"/>
            </a:xfrm>
            <a:prstGeom prst="rect">
              <a:avLst/>
            </a:prstGeom>
            <a:solidFill>
              <a:srgbClr val="0097EB">
                <a:alpha val="50000"/>
              </a:srgbClr>
            </a:solidFill>
            <a:ln w="25400" cap="flat">
              <a:solidFill>
                <a:srgbClr val="000000"/>
              </a:solidFill>
              <a:prstDash val="solid"/>
              <a:miter lim="400000"/>
            </a:ln>
            <a:effectLst>
              <a:outerShdw blurRad="1016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165" name="Rectangle"/>
            <p:cNvSpPr/>
            <p:nvPr/>
          </p:nvSpPr>
          <p:spPr>
            <a:xfrm>
              <a:off x="1004496" y="0"/>
              <a:ext cx="495301" cy="736600"/>
            </a:xfrm>
            <a:prstGeom prst="rect">
              <a:avLst/>
            </a:prstGeom>
            <a:solidFill>
              <a:srgbClr val="0097EB">
                <a:alpha val="49000"/>
              </a:srgbClr>
            </a:solidFill>
            <a:ln w="25400" cap="flat">
              <a:solidFill>
                <a:srgbClr val="000000"/>
              </a:solidFill>
              <a:prstDash val="solid"/>
              <a:miter lim="400000"/>
            </a:ln>
            <a:effectLst>
              <a:outerShdw blurRad="1016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166" name="value"/>
            <p:cNvSpPr/>
            <p:nvPr/>
          </p:nvSpPr>
          <p:spPr>
            <a:xfrm rot="5400000">
              <a:off x="293287" y="9017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value</a:t>
              </a:r>
            </a:p>
          </p:txBody>
        </p:sp>
        <p:sp>
          <p:nvSpPr>
            <p:cNvPr id="167" name="next"/>
            <p:cNvSpPr/>
            <p:nvPr/>
          </p:nvSpPr>
          <p:spPr>
            <a:xfrm rot="5400000">
              <a:off x="746541" y="889000"/>
              <a:ext cx="1008849" cy="520701"/>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sp>
          <p:nvSpPr>
            <p:cNvPr id="168" name="Rectangle"/>
            <p:cNvSpPr/>
            <p:nvPr/>
          </p:nvSpPr>
          <p:spPr>
            <a:xfrm>
              <a:off x="39278" y="0"/>
              <a:ext cx="495301" cy="736600"/>
            </a:xfrm>
            <a:prstGeom prst="rect">
              <a:avLst/>
            </a:prstGeom>
            <a:solidFill>
              <a:srgbClr val="0097EB">
                <a:alpha val="50000"/>
              </a:srgbClr>
            </a:solidFill>
            <a:ln w="25400" cap="flat">
              <a:solidFill>
                <a:srgbClr val="000000"/>
              </a:solidFill>
              <a:prstDash val="solid"/>
              <a:miter lim="400000"/>
            </a:ln>
            <a:effectLst>
              <a:outerShdw blurRad="1016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169" name="key"/>
            <p:cNvSpPr/>
            <p:nvPr/>
          </p:nvSpPr>
          <p:spPr>
            <a:xfrm rot="5400000">
              <a:off x="-244074" y="812800"/>
              <a:ext cx="1008848" cy="520701"/>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key</a:t>
              </a:r>
            </a:p>
          </p:txBody>
        </p:sp>
      </p:grpSp>
      <p:sp>
        <p:nvSpPr>
          <p:cNvPr id="171" name="Line"/>
          <p:cNvSpPr/>
          <p:nvPr/>
        </p:nvSpPr>
        <p:spPr>
          <a:xfrm>
            <a:off x="10325792" y="5217159"/>
            <a:ext cx="1" cy="783300"/>
          </a:xfrm>
          <a:prstGeom prst="line">
            <a:avLst/>
          </a:prstGeom>
          <a:ln w="76200">
            <a:solidFill>
              <a:srgbClr val="FFFFFF"/>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72" name="Line"/>
          <p:cNvSpPr/>
          <p:nvPr/>
        </p:nvSpPr>
        <p:spPr>
          <a:xfrm>
            <a:off x="9321795" y="5238458"/>
            <a:ext cx="876998" cy="1"/>
          </a:xfrm>
          <a:prstGeom prst="line">
            <a:avLst/>
          </a:prstGeom>
          <a:ln w="76200">
            <a:solidFill>
              <a:srgbClr val="FFFFFF"/>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73" name="Line"/>
          <p:cNvSpPr/>
          <p:nvPr/>
        </p:nvSpPr>
        <p:spPr>
          <a:xfrm>
            <a:off x="9347195" y="4705058"/>
            <a:ext cx="876998" cy="1"/>
          </a:xfrm>
          <a:prstGeom prst="line">
            <a:avLst/>
          </a:prstGeom>
          <a:ln w="76200">
            <a:solidFill>
              <a:srgbClr val="FFFFFF"/>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74" name="/"/>
          <p:cNvSpPr/>
          <p:nvPr/>
        </p:nvSpPr>
        <p:spPr>
          <a:xfrm>
            <a:off x="10139424" y="3972560"/>
            <a:ext cx="319025" cy="533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defRPr sz="31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lvl1pPr>
          </a:lstStyle>
          <a:p>
            <a:r>
              <a:t>/</a:t>
            </a:r>
          </a:p>
        </p:txBody>
      </p:sp>
      <p:graphicFrame>
        <p:nvGraphicFramePr>
          <p:cNvPr id="175" name="Table 1"/>
          <p:cNvGraphicFramePr/>
          <p:nvPr/>
        </p:nvGraphicFramePr>
        <p:xfrm>
          <a:off x="203200" y="4991100"/>
          <a:ext cx="6134100" cy="3162300"/>
        </p:xfrm>
        <a:graphic>
          <a:graphicData uri="http://schemas.openxmlformats.org/drawingml/2006/table">
            <a:tbl>
              <a:tblPr>
                <a:tableStyleId>{4C3C2611-4C71-4FC5-86AE-919BDF0F9419}</a:tableStyleId>
              </a:tblPr>
              <a:tblGrid>
                <a:gridCol w="3067050">
                  <a:extLst>
                    <a:ext uri="{9D8B030D-6E8A-4147-A177-3AD203B41FA5}">
                      <a16:colId xmlns:a16="http://schemas.microsoft.com/office/drawing/2014/main" val="20000"/>
                    </a:ext>
                  </a:extLst>
                </a:gridCol>
                <a:gridCol w="3067050">
                  <a:extLst>
                    <a:ext uri="{9D8B030D-6E8A-4147-A177-3AD203B41FA5}">
                      <a16:colId xmlns:a16="http://schemas.microsoft.com/office/drawing/2014/main" val="20001"/>
                    </a:ext>
                  </a:extLst>
                </a:gridCol>
              </a:tblGrid>
              <a:tr h="790575">
                <a:tc>
                  <a:txBody>
                    <a:bodyPr/>
                    <a:lstStyle/>
                    <a:p>
                      <a:pPr defTabSz="914400">
                        <a:tabLst>
                          <a:tab pos="914400" algn="l"/>
                        </a:tabLst>
                        <a:defRPr sz="1800"/>
                      </a:pPr>
                      <a:r>
                        <a:rPr sz="2800">
                          <a:solidFill>
                            <a:srgbClr val="FFFFFF"/>
                          </a:solidFill>
                          <a:latin typeface="Gill Sans"/>
                          <a:ea typeface="Gill Sans"/>
                          <a:cs typeface="Gill Sans"/>
                        </a:rPr>
                        <a:t>Search Keys</a:t>
                      </a:r>
                    </a:p>
                  </a:txBody>
                  <a:tcPr marL="50800" marR="50800" marT="50800" marB="50800" anchor="ctr" horzOverflow="overflow">
                    <a:lnL w="50800">
                      <a:solidFill>
                        <a:srgbClr val="000000"/>
                      </a:solidFill>
                      <a:miter lim="400000"/>
                    </a:lnL>
                    <a:lnR w="25400">
                      <a:solidFill>
                        <a:srgbClr val="000000"/>
                      </a:solidFill>
                      <a:miter lim="400000"/>
                    </a:lnR>
                    <a:lnT w="50800">
                      <a:solidFill>
                        <a:srgbClr val="000000"/>
                      </a:solidFill>
                      <a:miter lim="400000"/>
                    </a:lnT>
                    <a:lnB w="38100">
                      <a:solidFill>
                        <a:srgbClr val="000000"/>
                      </a:solidFill>
                      <a:miter lim="400000"/>
                    </a:lnB>
                    <a:solidFill>
                      <a:srgbClr val="737373"/>
                    </a:solidFill>
                  </a:tcPr>
                </a:tc>
                <a:tc>
                  <a:txBody>
                    <a:bodyPr/>
                    <a:lstStyle/>
                    <a:p>
                      <a:pPr defTabSz="914400">
                        <a:tabLst>
                          <a:tab pos="914400" algn="l"/>
                        </a:tabLst>
                        <a:defRPr sz="1800"/>
                      </a:pPr>
                      <a:r>
                        <a:rPr sz="2800">
                          <a:solidFill>
                            <a:srgbClr val="FFFFFF"/>
                          </a:solidFill>
                          <a:latin typeface="Gill Sans"/>
                          <a:ea typeface="Gill Sans"/>
                          <a:cs typeface="Gill Sans"/>
                        </a:rPr>
                        <a:t>Where to insert</a:t>
                      </a:r>
                    </a:p>
                  </a:txBody>
                  <a:tcPr marL="50800" marR="50800" marT="50800" marB="50800" anchor="ctr" horzOverflow="overflow">
                    <a:lnL w="25400">
                      <a:solidFill>
                        <a:srgbClr val="000000"/>
                      </a:solidFill>
                      <a:miter lim="400000"/>
                    </a:lnL>
                    <a:lnR w="50800">
                      <a:solidFill>
                        <a:srgbClr val="000000"/>
                      </a:solidFill>
                      <a:miter lim="400000"/>
                    </a:lnR>
                    <a:lnT w="50800">
                      <a:solidFill>
                        <a:srgbClr val="000000"/>
                      </a:solidFill>
                      <a:miter lim="400000"/>
                    </a:lnT>
                    <a:lnB w="38100">
                      <a:solidFill>
                        <a:srgbClr val="000000"/>
                      </a:solidFill>
                      <a:miter lim="400000"/>
                    </a:lnB>
                    <a:solidFill>
                      <a:srgbClr val="737373"/>
                    </a:solidFill>
                  </a:tcPr>
                </a:tc>
                <a:extLst>
                  <a:ext uri="{0D108BD9-81ED-4DB2-BD59-A6C34878D82A}">
                    <a16:rowId xmlns:a16="http://schemas.microsoft.com/office/drawing/2014/main" val="10000"/>
                  </a:ext>
                </a:extLst>
              </a:tr>
              <a:tr h="790575">
                <a:tc>
                  <a:txBody>
                    <a:bodyPr/>
                    <a:lstStyle/>
                    <a:p>
                      <a:pPr defTabSz="914400">
                        <a:tabLst>
                          <a:tab pos="914400" algn="l"/>
                        </a:tabLst>
                        <a:defRPr sz="1800"/>
                      </a:pPr>
                      <a:r>
                        <a:rPr sz="2800">
                          <a:latin typeface="Gill Sans"/>
                          <a:ea typeface="Gill Sans"/>
                          <a:cs typeface="Gill Sans"/>
                        </a:rPr>
                        <a:t>Unsorted duplicate</a:t>
                      </a:r>
                    </a:p>
                  </a:txBody>
                  <a:tcPr marL="50800" marR="50800" marT="50800" marB="50800" anchor="ctr" horzOverflow="overflow">
                    <a:lnL w="50800">
                      <a:solidFill>
                        <a:srgbClr val="000000"/>
                      </a:solidFill>
                      <a:miter lim="400000"/>
                    </a:lnL>
                    <a:lnR w="25400">
                      <a:solidFill>
                        <a:srgbClr val="000000"/>
                      </a:solidFill>
                      <a:miter lim="400000"/>
                    </a:lnR>
                    <a:lnT w="38100">
                      <a:solidFill>
                        <a:srgbClr val="000000"/>
                      </a:solidFill>
                      <a:miter lim="400000"/>
                    </a:lnT>
                    <a:lnB w="38100">
                      <a:solidFill>
                        <a:srgbClr val="000000"/>
                      </a:solidFill>
                      <a:miter lim="400000"/>
                    </a:lnB>
                    <a:noFill/>
                  </a:tcPr>
                </a:tc>
                <a:tc>
                  <a:txBody>
                    <a:bodyPr/>
                    <a:lstStyle/>
                    <a:p>
                      <a:pPr defTabSz="914400">
                        <a:tabLst>
                          <a:tab pos="914400" algn="l"/>
                        </a:tabLst>
                        <a:defRPr sz="1800"/>
                      </a:pPr>
                      <a:r>
                        <a:rPr sz="2800">
                          <a:latin typeface="Gill Sans"/>
                          <a:ea typeface="Gill Sans"/>
                          <a:cs typeface="Gill Sans"/>
                        </a:rPr>
                        <a:t>Beginning of chain</a:t>
                      </a:r>
                    </a:p>
                  </a:txBody>
                  <a:tcPr marL="50800" marR="50800" marT="50800" marB="50800" anchor="ctr" horzOverflow="overflow">
                    <a:lnL w="25400">
                      <a:solidFill>
                        <a:srgbClr val="000000"/>
                      </a:solidFill>
                      <a:miter lim="400000"/>
                    </a:lnL>
                    <a:lnR w="50800">
                      <a:solidFill>
                        <a:srgbClr val="000000"/>
                      </a:solidFill>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1"/>
                  </a:ext>
                </a:extLst>
              </a:tr>
              <a:tr h="790575">
                <a:tc>
                  <a:txBody>
                    <a:bodyPr/>
                    <a:lstStyle/>
                    <a:p>
                      <a:pPr defTabSz="914400">
                        <a:tabLst>
                          <a:tab pos="914400" algn="l"/>
                        </a:tabLst>
                        <a:defRPr sz="1800"/>
                      </a:pPr>
                      <a:r>
                        <a:rPr sz="2800">
                          <a:latin typeface="Gill Sans"/>
                          <a:ea typeface="Gill Sans"/>
                          <a:cs typeface="Gill Sans"/>
                        </a:rPr>
                        <a:t>Unsorted distinct</a:t>
                      </a:r>
                    </a:p>
                  </a:txBody>
                  <a:tcPr marL="50800" marR="50800" marT="50800" marB="50800" anchor="ctr" horzOverflow="overflow">
                    <a:lnL w="50800">
                      <a:solidFill>
                        <a:srgbClr val="000000"/>
                      </a:solidFill>
                      <a:miter lim="400000"/>
                    </a:lnL>
                    <a:lnR w="25400">
                      <a:solidFill>
                        <a:srgbClr val="000000"/>
                      </a:solidFill>
                      <a:miter lim="400000"/>
                    </a:lnR>
                    <a:lnT w="38100">
                      <a:solidFill>
                        <a:srgbClr val="000000"/>
                      </a:solidFill>
                      <a:miter lim="400000"/>
                    </a:lnT>
                    <a:lnB w="38100">
                      <a:solidFill>
                        <a:srgbClr val="000000"/>
                      </a:solidFill>
                      <a:miter lim="400000"/>
                    </a:lnB>
                    <a:noFill/>
                  </a:tcPr>
                </a:tc>
                <a:tc>
                  <a:txBody>
                    <a:bodyPr/>
                    <a:lstStyle/>
                    <a:p>
                      <a:pPr defTabSz="914400">
                        <a:tabLst>
                          <a:tab pos="914400" algn="l"/>
                        </a:tabLst>
                        <a:defRPr sz="1800"/>
                      </a:pPr>
                      <a:r>
                        <a:rPr sz="2800">
                          <a:latin typeface="Gill Sans"/>
                          <a:ea typeface="Gill Sans"/>
                          <a:cs typeface="Gill Sans"/>
                        </a:rPr>
                        <a:t>End of chain</a:t>
                      </a:r>
                    </a:p>
                  </a:txBody>
                  <a:tcPr marL="50800" marR="50800" marT="50800" marB="50800" anchor="ctr" horzOverflow="overflow">
                    <a:lnL w="25400">
                      <a:solidFill>
                        <a:srgbClr val="000000"/>
                      </a:solidFill>
                      <a:miter lim="400000"/>
                    </a:lnL>
                    <a:lnR w="50800">
                      <a:solidFill>
                        <a:srgbClr val="000000"/>
                      </a:solidFill>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2"/>
                  </a:ext>
                </a:extLst>
              </a:tr>
              <a:tr h="790575">
                <a:tc>
                  <a:txBody>
                    <a:bodyPr/>
                    <a:lstStyle/>
                    <a:p>
                      <a:pPr defTabSz="914400">
                        <a:tabLst>
                          <a:tab pos="914400" algn="l"/>
                        </a:tabLst>
                        <a:defRPr sz="1800"/>
                      </a:pPr>
                      <a:r>
                        <a:rPr sz="2800">
                          <a:latin typeface="Gill Sans"/>
                          <a:ea typeface="Gill Sans"/>
                          <a:cs typeface="Gill Sans"/>
                        </a:rPr>
                        <a:t>Sorted distinct</a:t>
                      </a:r>
                    </a:p>
                  </a:txBody>
                  <a:tcPr marL="50800" marR="50800" marT="50800" marB="50800" anchor="ctr" horzOverflow="overflow">
                    <a:lnL w="50800">
                      <a:solidFill>
                        <a:srgbClr val="000000"/>
                      </a:solidFill>
                      <a:miter lim="400000"/>
                    </a:lnL>
                    <a:lnR w="25400">
                      <a:solidFill>
                        <a:srgbClr val="000000"/>
                      </a:solidFill>
                      <a:miter lim="400000"/>
                    </a:lnR>
                    <a:lnT w="38100">
                      <a:solidFill>
                        <a:srgbClr val="000000"/>
                      </a:solidFill>
                      <a:miter lim="400000"/>
                    </a:lnT>
                    <a:lnB w="50800">
                      <a:solidFill>
                        <a:srgbClr val="000000"/>
                      </a:solidFill>
                      <a:miter lim="400000"/>
                    </a:lnB>
                    <a:noFill/>
                  </a:tcPr>
                </a:tc>
                <a:tc>
                  <a:txBody>
                    <a:bodyPr/>
                    <a:lstStyle/>
                    <a:p>
                      <a:pPr defTabSz="914400">
                        <a:tabLst>
                          <a:tab pos="914400" algn="l"/>
                        </a:tabLst>
                        <a:defRPr sz="1800"/>
                      </a:pPr>
                      <a:r>
                        <a:rPr sz="2800">
                          <a:latin typeface="Gill Sans"/>
                          <a:ea typeface="Gill Sans"/>
                          <a:cs typeface="Gill Sans"/>
                        </a:rPr>
                        <a:t>In sorted order</a:t>
                      </a:r>
                    </a:p>
                  </a:txBody>
                  <a:tcPr marL="50800" marR="50800" marT="50800" marB="50800" anchor="ctr" horzOverflow="overflow">
                    <a:lnL w="25400">
                      <a:solidFill>
                        <a:srgbClr val="000000"/>
                      </a:solidFill>
                      <a:miter lim="400000"/>
                    </a:lnL>
                    <a:lnR w="50800">
                      <a:solidFill>
                        <a:srgbClr val="000000"/>
                      </a:solidFill>
                      <a:miter lim="400000"/>
                    </a:lnR>
                    <a:lnT w="38100">
                      <a:solidFill>
                        <a:srgbClr val="000000"/>
                      </a:solidFill>
                      <a:miter lim="400000"/>
                    </a:lnT>
                    <a:lnB w="50800">
                      <a:solidFill>
                        <a:srgbClr val="000000"/>
                      </a:solidFill>
                      <a:miter lim="400000"/>
                    </a:lnB>
                    <a:no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fad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139">
                                            <p:bg/>
                                          </p:spTgt>
                                        </p:tgtEl>
                                        <p:attrNameLst>
                                          <p:attrName>style.visibility</p:attrName>
                                        </p:attrNameLst>
                                      </p:cBhvr>
                                      <p:to>
                                        <p:strVal val="visible"/>
                                      </p:to>
                                    </p:set>
                                    <p:animEffect transition="in" filter="fade">
                                      <p:cBhvr>
                                        <p:cTn id="7" dur="500"/>
                                        <p:tgtEl>
                                          <p:spTgt spid="139">
                                            <p:bg/>
                                          </p:spTgt>
                                        </p:tgtEl>
                                      </p:cBhvr>
                                    </p:animEffect>
                                  </p:childTnLst>
                                </p:cTn>
                              </p:par>
                              <p:par>
                                <p:cTn id="8" presetID="10" presetClass="entr" presetSubtype="0" fill="hold" grpId="0" nodeType="withEffect">
                                  <p:stCondLst>
                                    <p:cond delay="0"/>
                                  </p:stCondLst>
                                  <p:iterate>
                                    <p:tmAbs val="0"/>
                                  </p:iterate>
                                  <p:childTnLst>
                                    <p:set>
                                      <p:cBhvr>
                                        <p:cTn id="9" fill="hold"/>
                                        <p:tgtEl>
                                          <p:spTgt spid="139">
                                            <p:txEl>
                                              <p:pRg st="0" end="0"/>
                                            </p:txEl>
                                          </p:spTgt>
                                        </p:tgtEl>
                                        <p:attrNameLst>
                                          <p:attrName>style.visibility</p:attrName>
                                        </p:attrNameLst>
                                      </p:cBhvr>
                                      <p:to>
                                        <p:strVal val="visible"/>
                                      </p:to>
                                    </p:set>
                                    <p:animEffect transition="in" filter="fade">
                                      <p:cBhvr>
                                        <p:cTn id="10" dur="500"/>
                                        <p:tgtEl>
                                          <p:spTgt spid="139">
                                            <p:txEl>
                                              <p:pRg st="0" end="0"/>
                                            </p:txEl>
                                          </p:spTgt>
                                        </p:tgtEl>
                                      </p:cBhvr>
                                    </p:animEffect>
                                  </p:childTnLst>
                                </p:cTn>
                              </p:par>
                            </p:childTnLst>
                          </p:cTn>
                        </p:par>
                        <p:par>
                          <p:cTn id="11" fill="hold">
                            <p:stCondLst>
                              <p:cond delay="500"/>
                            </p:stCondLst>
                            <p:childTnLst>
                              <p:par>
                                <p:cTn id="12" presetID="10" presetClass="entr" fill="hold" grpId="0" nodeType="afterEffect">
                                  <p:stCondLst>
                                    <p:cond delay="0"/>
                                  </p:stCondLst>
                                  <p:iterate>
                                    <p:tmAbs val="0"/>
                                  </p:iterate>
                                  <p:childTnLst>
                                    <p:set>
                                      <p:cBhvr>
                                        <p:cTn id="13" fill="hold"/>
                                        <p:tgtEl>
                                          <p:spTgt spid="139">
                                            <p:txEl>
                                              <p:pRg st="1" end="1"/>
                                            </p:txEl>
                                          </p:spTgt>
                                        </p:tgtEl>
                                        <p:attrNameLst>
                                          <p:attrName>style.visibility</p:attrName>
                                        </p:attrNameLst>
                                      </p:cBhvr>
                                      <p:to>
                                        <p:strVal val="visible"/>
                                      </p:to>
                                    </p:set>
                                    <p:animEffect transition="in" filter="fade">
                                      <p:cBhvr>
                                        <p:cTn id="14" dur="500"/>
                                        <p:tgtEl>
                                          <p:spTgt spid="139">
                                            <p:txEl>
                                              <p:pRg st="1" end="1"/>
                                            </p:txEl>
                                          </p:spTgt>
                                        </p:tgtEl>
                                      </p:cBhvr>
                                    </p:animEffect>
                                  </p:childTnLst>
                                </p:cTn>
                              </p:par>
                            </p:childTnLst>
                          </p:cTn>
                        </p:par>
                        <p:par>
                          <p:cTn id="15" fill="hold">
                            <p:stCondLst>
                              <p:cond delay="1000"/>
                            </p:stCondLst>
                            <p:childTnLst>
                              <p:par>
                                <p:cTn id="16" presetID="10" presetClass="entr" fill="hold" grpId="0" nodeType="afterEffect">
                                  <p:stCondLst>
                                    <p:cond delay="0"/>
                                  </p:stCondLst>
                                  <p:iterate>
                                    <p:tmAbs val="0"/>
                                  </p:iterate>
                                  <p:childTnLst>
                                    <p:set>
                                      <p:cBhvr>
                                        <p:cTn id="17" fill="hold"/>
                                        <p:tgtEl>
                                          <p:spTgt spid="139">
                                            <p:txEl>
                                              <p:pRg st="2" end="2"/>
                                            </p:txEl>
                                          </p:spTgt>
                                        </p:tgtEl>
                                        <p:attrNameLst>
                                          <p:attrName>style.visibility</p:attrName>
                                        </p:attrNameLst>
                                      </p:cBhvr>
                                      <p:to>
                                        <p:strVal val="visible"/>
                                      </p:to>
                                    </p:set>
                                    <p:animEffect transition="in" filter="fade">
                                      <p:cBhvr>
                                        <p:cTn id="18" dur="500"/>
                                        <p:tgtEl>
                                          <p:spTgt spid="139">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iterate>
                                    <p:tmAbs val="0"/>
                                  </p:iterate>
                                  <p:childTnLst>
                                    <p:set>
                                      <p:cBhvr>
                                        <p:cTn id="22" fill="hold"/>
                                        <p:tgtEl>
                                          <p:spTgt spid="146"/>
                                        </p:tgtEl>
                                        <p:attrNameLst>
                                          <p:attrName>style.visibility</p:attrName>
                                        </p:attrNameLst>
                                      </p:cBhvr>
                                      <p:to>
                                        <p:strVal val="visible"/>
                                      </p:to>
                                    </p:set>
                                    <p:animEffect transition="in" filter="wipe(down)">
                                      <p:cBhvr>
                                        <p:cTn id="23" dur="500"/>
                                        <p:tgtEl>
                                          <p:spTgt spid="146"/>
                                        </p:tgtEl>
                                      </p:cBhvr>
                                    </p:animEffect>
                                  </p:childTnLst>
                                </p:cTn>
                              </p:par>
                            </p:childTnLst>
                          </p:cTn>
                        </p:par>
                        <p:par>
                          <p:cTn id="24" fill="hold">
                            <p:stCondLst>
                              <p:cond delay="500"/>
                            </p:stCondLst>
                            <p:childTnLst>
                              <p:par>
                                <p:cTn id="25" presetID="22" presetClass="entr" presetSubtype="4" fill="hold" grpId="0" nodeType="afterEffect">
                                  <p:stCondLst>
                                    <p:cond delay="0"/>
                                  </p:stCondLst>
                                  <p:iterate>
                                    <p:tmAbs val="0"/>
                                  </p:iterate>
                                  <p:childTnLst>
                                    <p:set>
                                      <p:cBhvr>
                                        <p:cTn id="26" fill="hold"/>
                                        <p:tgtEl>
                                          <p:spTgt spid="161"/>
                                        </p:tgtEl>
                                        <p:attrNameLst>
                                          <p:attrName>style.visibility</p:attrName>
                                        </p:attrNameLst>
                                      </p:cBhvr>
                                      <p:to>
                                        <p:strVal val="visible"/>
                                      </p:to>
                                    </p:set>
                                    <p:animEffect transition="in" filter="wipe(down)">
                                      <p:cBhvr>
                                        <p:cTn id="27" dur="500"/>
                                        <p:tgtEl>
                                          <p:spTgt spid="161"/>
                                        </p:tgtEl>
                                      </p:cBhvr>
                                    </p:animEffect>
                                  </p:childTnLst>
                                </p:cTn>
                              </p:par>
                            </p:childTnLst>
                          </p:cTn>
                        </p:par>
                        <p:par>
                          <p:cTn id="28" fill="hold">
                            <p:stCondLst>
                              <p:cond delay="1000"/>
                            </p:stCondLst>
                            <p:childTnLst>
                              <p:par>
                                <p:cTn id="29" presetID="22" presetClass="entr" presetSubtype="2" fill="hold" grpId="0" nodeType="afterEffect">
                                  <p:stCondLst>
                                    <p:cond delay="0"/>
                                  </p:stCondLst>
                                  <p:iterate>
                                    <p:tmAbs val="0"/>
                                  </p:iterate>
                                  <p:childTnLst>
                                    <p:set>
                                      <p:cBhvr>
                                        <p:cTn id="30" fill="hold"/>
                                        <p:tgtEl>
                                          <p:spTgt spid="162"/>
                                        </p:tgtEl>
                                        <p:attrNameLst>
                                          <p:attrName>style.visibility</p:attrName>
                                        </p:attrNameLst>
                                      </p:cBhvr>
                                      <p:to>
                                        <p:strVal val="visible"/>
                                      </p:to>
                                    </p:set>
                                    <p:animEffect transition="in" filter="wipe(right)">
                                      <p:cBhvr>
                                        <p:cTn id="31" dur="500"/>
                                        <p:tgtEl>
                                          <p:spTgt spid="162"/>
                                        </p:tgtEl>
                                      </p:cBhvr>
                                    </p:animEffect>
                                  </p:childTnLst>
                                </p:cTn>
                              </p:par>
                            </p:childTnLst>
                          </p:cTn>
                        </p:par>
                        <p:par>
                          <p:cTn id="32" fill="hold">
                            <p:stCondLst>
                              <p:cond delay="1500"/>
                            </p:stCondLst>
                            <p:childTnLst>
                              <p:par>
                                <p:cTn id="33" presetID="22" presetClass="entr" presetSubtype="2" fill="hold" grpId="0" nodeType="afterEffect">
                                  <p:stCondLst>
                                    <p:cond delay="0"/>
                                  </p:stCondLst>
                                  <p:iterate>
                                    <p:tmAbs val="0"/>
                                  </p:iterate>
                                  <p:childTnLst>
                                    <p:set>
                                      <p:cBhvr>
                                        <p:cTn id="34" fill="hold"/>
                                        <p:tgtEl>
                                          <p:spTgt spid="137"/>
                                        </p:tgtEl>
                                        <p:attrNameLst>
                                          <p:attrName>style.visibility</p:attrName>
                                        </p:attrNameLst>
                                      </p:cBhvr>
                                      <p:to>
                                        <p:strVal val="visible"/>
                                      </p:to>
                                    </p:set>
                                    <p:animEffect transition="in" filter="wipe(right)">
                                      <p:cBhvr>
                                        <p:cTn id="35" dur="500"/>
                                        <p:tgtEl>
                                          <p:spTgt spid="137"/>
                                        </p:tgtEl>
                                      </p:cBhvr>
                                    </p:animEffect>
                                  </p:childTnLst>
                                </p:cTn>
                              </p:par>
                            </p:childTnLst>
                          </p:cTn>
                        </p:par>
                        <p:par>
                          <p:cTn id="36" fill="hold">
                            <p:stCondLst>
                              <p:cond delay="2000"/>
                            </p:stCondLst>
                            <p:childTnLst>
                              <p:par>
                                <p:cTn id="37" presetID="22" presetClass="entr" presetSubtype="2" fill="hold" grpId="0" nodeType="afterEffect">
                                  <p:stCondLst>
                                    <p:cond delay="0"/>
                                  </p:stCondLst>
                                  <p:iterate>
                                    <p:tmAbs val="0"/>
                                  </p:iterate>
                                  <p:childTnLst>
                                    <p:set>
                                      <p:cBhvr>
                                        <p:cTn id="38" fill="hold"/>
                                        <p:tgtEl>
                                          <p:spTgt spid="136"/>
                                        </p:tgtEl>
                                        <p:attrNameLst>
                                          <p:attrName>style.visibility</p:attrName>
                                        </p:attrNameLst>
                                      </p:cBhvr>
                                      <p:to>
                                        <p:strVal val="visible"/>
                                      </p:to>
                                    </p:set>
                                    <p:animEffect transition="in" filter="wipe(right)">
                                      <p:cBhvr>
                                        <p:cTn id="39" dur="500"/>
                                        <p:tgtEl>
                                          <p:spTgt spid="136"/>
                                        </p:tgtEl>
                                      </p:cBhvr>
                                    </p:animEffect>
                                  </p:childTnLst>
                                </p:cTn>
                              </p:par>
                            </p:childTnLst>
                          </p:cTn>
                        </p:par>
                        <p:par>
                          <p:cTn id="40" fill="hold">
                            <p:stCondLst>
                              <p:cond delay="2500"/>
                            </p:stCondLst>
                            <p:childTnLst>
                              <p:par>
                                <p:cTn id="41" presetID="22" presetClass="entr" presetSubtype="2" fill="hold" grpId="0" nodeType="afterEffect">
                                  <p:stCondLst>
                                    <p:cond delay="0"/>
                                  </p:stCondLst>
                                  <p:iterate>
                                    <p:tmAbs val="0"/>
                                  </p:iterate>
                                  <p:childTnLst>
                                    <p:set>
                                      <p:cBhvr>
                                        <p:cTn id="42" fill="hold"/>
                                        <p:tgtEl>
                                          <p:spTgt spid="163"/>
                                        </p:tgtEl>
                                        <p:attrNameLst>
                                          <p:attrName>style.visibility</p:attrName>
                                        </p:attrNameLst>
                                      </p:cBhvr>
                                      <p:to>
                                        <p:strVal val="visible"/>
                                      </p:to>
                                    </p:set>
                                    <p:animEffect transition="in" filter="wipe(right)">
                                      <p:cBhvr>
                                        <p:cTn id="43" dur="500"/>
                                        <p:tgtEl>
                                          <p:spTgt spid="163"/>
                                        </p:tgtEl>
                                      </p:cBhvr>
                                    </p:animEffect>
                                  </p:childTnLst>
                                </p:cTn>
                              </p:par>
                            </p:childTnLst>
                          </p:cTn>
                        </p:par>
                        <p:par>
                          <p:cTn id="44" fill="hold">
                            <p:stCondLst>
                              <p:cond delay="3000"/>
                            </p:stCondLst>
                            <p:childTnLst>
                              <p:par>
                                <p:cTn id="45" presetID="22" presetClass="entr" presetSubtype="4" fill="hold" grpId="0" nodeType="afterEffect">
                                  <p:stCondLst>
                                    <p:cond delay="0"/>
                                  </p:stCondLst>
                                  <p:iterate>
                                    <p:tmAbs val="0"/>
                                  </p:iterate>
                                  <p:childTnLst>
                                    <p:set>
                                      <p:cBhvr>
                                        <p:cTn id="46" fill="hold"/>
                                        <p:tgtEl>
                                          <p:spTgt spid="171"/>
                                        </p:tgtEl>
                                        <p:attrNameLst>
                                          <p:attrName>style.visibility</p:attrName>
                                        </p:attrNameLst>
                                      </p:cBhvr>
                                      <p:to>
                                        <p:strVal val="visible"/>
                                      </p:to>
                                    </p:set>
                                    <p:animEffect transition="in" filter="wipe(down)">
                                      <p:cBhvr>
                                        <p:cTn id="47" dur="500"/>
                                        <p:tgtEl>
                                          <p:spTgt spid="171"/>
                                        </p:tgtEl>
                                      </p:cBhvr>
                                    </p:animEffect>
                                  </p:childTnLst>
                                </p:cTn>
                              </p:par>
                            </p:childTnLst>
                          </p:cTn>
                        </p:par>
                        <p:par>
                          <p:cTn id="48" fill="hold">
                            <p:stCondLst>
                              <p:cond delay="3500"/>
                            </p:stCondLst>
                            <p:childTnLst>
                              <p:par>
                                <p:cTn id="49" presetID="22" presetClass="entr" presetSubtype="1" fill="hold" grpId="0" nodeType="afterEffect">
                                  <p:stCondLst>
                                    <p:cond delay="0"/>
                                  </p:stCondLst>
                                  <p:iterate>
                                    <p:tmAbs val="0"/>
                                  </p:iterate>
                                  <p:childTnLst>
                                    <p:set>
                                      <p:cBhvr>
                                        <p:cTn id="50" fill="hold"/>
                                        <p:tgtEl>
                                          <p:spTgt spid="170"/>
                                        </p:tgtEl>
                                        <p:attrNameLst>
                                          <p:attrName>style.visibility</p:attrName>
                                        </p:attrNameLst>
                                      </p:cBhvr>
                                      <p:to>
                                        <p:strVal val="visible"/>
                                      </p:to>
                                    </p:set>
                                    <p:animEffect transition="in" filter="wipe(up)">
                                      <p:cBhvr>
                                        <p:cTn id="51" dur="500"/>
                                        <p:tgtEl>
                                          <p:spTgt spid="170"/>
                                        </p:tgtEl>
                                      </p:cBhvr>
                                    </p:animEffect>
                                  </p:childTnLst>
                                </p:cTn>
                              </p:par>
                            </p:childTnLst>
                          </p:cTn>
                        </p:par>
                        <p:par>
                          <p:cTn id="52" fill="hold">
                            <p:stCondLst>
                              <p:cond delay="4000"/>
                            </p:stCondLst>
                            <p:childTnLst>
                              <p:par>
                                <p:cTn id="53" presetID="10" presetClass="entr" fill="hold" grpId="0" nodeType="afterEffect">
                                  <p:stCondLst>
                                    <p:cond delay="0"/>
                                  </p:stCondLst>
                                  <p:iterate>
                                    <p:tmAbs val="0"/>
                                  </p:iterate>
                                  <p:childTnLst>
                                    <p:set>
                                      <p:cBhvr>
                                        <p:cTn id="54" fill="hold"/>
                                        <p:tgtEl>
                                          <p:spTgt spid="174"/>
                                        </p:tgtEl>
                                        <p:attrNameLst>
                                          <p:attrName>style.visibility</p:attrName>
                                        </p:attrNameLst>
                                      </p:cBhvr>
                                      <p:to>
                                        <p:strVal val="visible"/>
                                      </p:to>
                                    </p:set>
                                    <p:animEffect transition="in" filter="fade">
                                      <p:cBhvr>
                                        <p:cTn id="55" dur="500"/>
                                        <p:tgtEl>
                                          <p:spTgt spid="174"/>
                                        </p:tgtEl>
                                      </p:cBhvr>
                                    </p:animEffect>
                                  </p:childTnLst>
                                </p:cTn>
                              </p:par>
                            </p:childTnLst>
                          </p:cTn>
                        </p:par>
                        <p:par>
                          <p:cTn id="56" fill="hold">
                            <p:stCondLst>
                              <p:cond delay="4500"/>
                            </p:stCondLst>
                            <p:childTnLst>
                              <p:par>
                                <p:cTn id="57" presetID="22" presetClass="entr" presetSubtype="2" fill="hold" grpId="0" nodeType="afterEffect">
                                  <p:stCondLst>
                                    <p:cond delay="0"/>
                                  </p:stCondLst>
                                  <p:iterate>
                                    <p:tmAbs val="0"/>
                                  </p:iterate>
                                  <p:childTnLst>
                                    <p:set>
                                      <p:cBhvr>
                                        <p:cTn id="58" fill="hold"/>
                                        <p:tgtEl>
                                          <p:spTgt spid="154"/>
                                        </p:tgtEl>
                                        <p:attrNameLst>
                                          <p:attrName>style.visibility</p:attrName>
                                        </p:attrNameLst>
                                      </p:cBhvr>
                                      <p:to>
                                        <p:strVal val="visible"/>
                                      </p:to>
                                    </p:set>
                                    <p:animEffect transition="in" filter="wipe(right)">
                                      <p:cBhvr>
                                        <p:cTn id="59" dur="500"/>
                                        <p:tgtEl>
                                          <p:spTgt spid="154"/>
                                        </p:tgtEl>
                                      </p:cBhvr>
                                    </p:animEffect>
                                  </p:childTnLst>
                                </p:cTn>
                              </p:par>
                            </p:childTnLst>
                          </p:cTn>
                        </p:par>
                        <p:par>
                          <p:cTn id="60" fill="hold">
                            <p:stCondLst>
                              <p:cond delay="5000"/>
                            </p:stCondLst>
                            <p:childTnLst>
                              <p:par>
                                <p:cTn id="61" presetID="22" presetClass="entr" presetSubtype="2" fill="hold" grpId="0" nodeType="afterEffect">
                                  <p:stCondLst>
                                    <p:cond delay="0"/>
                                  </p:stCondLst>
                                  <p:iterate>
                                    <p:tmAbs val="0"/>
                                  </p:iterate>
                                  <p:childTnLst>
                                    <p:set>
                                      <p:cBhvr>
                                        <p:cTn id="62" fill="hold"/>
                                        <p:tgtEl>
                                          <p:spTgt spid="172"/>
                                        </p:tgtEl>
                                        <p:attrNameLst>
                                          <p:attrName>style.visibility</p:attrName>
                                        </p:attrNameLst>
                                      </p:cBhvr>
                                      <p:to>
                                        <p:strVal val="visible"/>
                                      </p:to>
                                    </p:set>
                                    <p:animEffect transition="in" filter="wipe(right)">
                                      <p:cBhvr>
                                        <p:cTn id="63" dur="500"/>
                                        <p:tgtEl>
                                          <p:spTgt spid="172"/>
                                        </p:tgtEl>
                                      </p:cBhvr>
                                    </p:animEffect>
                                  </p:childTnLst>
                                </p:cTn>
                              </p:par>
                            </p:childTnLst>
                          </p:cTn>
                        </p:par>
                        <p:par>
                          <p:cTn id="64" fill="hold">
                            <p:stCondLst>
                              <p:cond delay="5500"/>
                            </p:stCondLst>
                            <p:childTnLst>
                              <p:par>
                                <p:cTn id="65" presetID="22" presetClass="entr" presetSubtype="2" fill="hold" grpId="0" nodeType="afterEffect">
                                  <p:stCondLst>
                                    <p:cond delay="0"/>
                                  </p:stCondLst>
                                  <p:iterate>
                                    <p:tmAbs val="0"/>
                                  </p:iterate>
                                  <p:childTnLst>
                                    <p:set>
                                      <p:cBhvr>
                                        <p:cTn id="66" fill="hold"/>
                                        <p:tgtEl>
                                          <p:spTgt spid="153"/>
                                        </p:tgtEl>
                                        <p:attrNameLst>
                                          <p:attrName>style.visibility</p:attrName>
                                        </p:attrNameLst>
                                      </p:cBhvr>
                                      <p:to>
                                        <p:strVal val="visible"/>
                                      </p:to>
                                    </p:set>
                                    <p:animEffect transition="in" filter="wipe(right)">
                                      <p:cBhvr>
                                        <p:cTn id="67" dur="500"/>
                                        <p:tgtEl>
                                          <p:spTgt spid="153"/>
                                        </p:tgtEl>
                                      </p:cBhvr>
                                    </p:animEffect>
                                  </p:childTnLst>
                                </p:cTn>
                              </p:par>
                            </p:childTnLst>
                          </p:cTn>
                        </p:par>
                        <p:par>
                          <p:cTn id="68" fill="hold">
                            <p:stCondLst>
                              <p:cond delay="6000"/>
                            </p:stCondLst>
                            <p:childTnLst>
                              <p:par>
                                <p:cTn id="69" presetID="22" presetClass="entr" presetSubtype="2" fill="hold" grpId="0" nodeType="afterEffect">
                                  <p:stCondLst>
                                    <p:cond delay="0"/>
                                  </p:stCondLst>
                                  <p:iterate>
                                    <p:tmAbs val="0"/>
                                  </p:iterate>
                                  <p:childTnLst>
                                    <p:set>
                                      <p:cBhvr>
                                        <p:cTn id="70" fill="hold"/>
                                        <p:tgtEl>
                                          <p:spTgt spid="173"/>
                                        </p:tgtEl>
                                        <p:attrNameLst>
                                          <p:attrName>style.visibility</p:attrName>
                                        </p:attrNameLst>
                                      </p:cBhvr>
                                      <p:to>
                                        <p:strVal val="visible"/>
                                      </p:to>
                                    </p:set>
                                    <p:animEffect transition="in" filter="wipe(right)">
                                      <p:cBhvr>
                                        <p:cTn id="71" dur="500"/>
                                        <p:tgtEl>
                                          <p:spTgt spid="17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fill="hold" grpId="0" nodeType="clickEffect">
                                  <p:stCondLst>
                                    <p:cond delay="0"/>
                                  </p:stCondLst>
                                  <p:iterate>
                                    <p:tmAbs val="0"/>
                                  </p:iterate>
                                  <p:childTnLst>
                                    <p:set>
                                      <p:cBhvr>
                                        <p:cTn id="75" fill="hold"/>
                                        <p:tgtEl>
                                          <p:spTgt spid="139">
                                            <p:txEl>
                                              <p:pRg st="3" end="3"/>
                                            </p:txEl>
                                          </p:spTgt>
                                        </p:tgtEl>
                                        <p:attrNameLst>
                                          <p:attrName>style.visibility</p:attrName>
                                        </p:attrNameLst>
                                      </p:cBhvr>
                                      <p:to>
                                        <p:strVal val="visible"/>
                                      </p:to>
                                    </p:set>
                                    <p:animEffect transition="in" filter="fade">
                                      <p:cBhvr>
                                        <p:cTn id="76" dur="500"/>
                                        <p:tgtEl>
                                          <p:spTgt spid="139">
                                            <p:txEl>
                                              <p:pRg st="3" end="3"/>
                                            </p:txEl>
                                          </p:spTgt>
                                        </p:tgtEl>
                                      </p:cBhvr>
                                    </p:animEffect>
                                  </p:childTnLst>
                                </p:cTn>
                              </p:par>
                            </p:childTnLst>
                          </p:cTn>
                        </p:par>
                        <p:par>
                          <p:cTn id="77" fill="hold">
                            <p:stCondLst>
                              <p:cond delay="500"/>
                            </p:stCondLst>
                            <p:childTnLst>
                              <p:par>
                                <p:cTn id="78" presetID="3" presetClass="entr" presetSubtype="5" fill="hold" grpId="0" nodeType="afterEffect">
                                  <p:stCondLst>
                                    <p:cond delay="0"/>
                                  </p:stCondLst>
                                  <p:iterate>
                                    <p:tmAbs val="0"/>
                                  </p:iterate>
                                  <p:childTnLst>
                                    <p:set>
                                      <p:cBhvr>
                                        <p:cTn id="79" fill="hold"/>
                                        <p:tgtEl>
                                          <p:spTgt spid="175"/>
                                        </p:tgtEl>
                                        <p:attrNameLst>
                                          <p:attrName>style.visibility</p:attrName>
                                        </p:attrNameLst>
                                      </p:cBhvr>
                                      <p:to>
                                        <p:strVal val="visible"/>
                                      </p:to>
                                    </p:set>
                                    <p:animEffect transition="in" filter="blinds(vertical)">
                                      <p:cBhvr>
                                        <p:cTn id="80"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advAuto="0"/>
      <p:bldP spid="137" grpId="0" animBg="1" advAuto="0"/>
      <p:bldP spid="139" grpId="0" build="p" bldLvl="5" animBg="1" advAuto="0"/>
      <p:bldP spid="146" grpId="0" animBg="1" advAuto="0"/>
      <p:bldP spid="153" grpId="0" animBg="1" advAuto="0"/>
      <p:bldP spid="154" grpId="0" animBg="1" advAuto="0"/>
      <p:bldP spid="161" grpId="0" animBg="1" advAuto="0"/>
      <p:bldP spid="162" grpId="0" animBg="1" advAuto="0"/>
      <p:bldP spid="163" grpId="0" animBg="1" advAuto="0"/>
      <p:bldP spid="170" grpId="0" animBg="1" advAuto="0"/>
      <p:bldP spid="171" grpId="0" animBg="1" advAuto="0"/>
      <p:bldP spid="172" grpId="0" animBg="1" advAuto="0"/>
      <p:bldP spid="173" grpId="0" animBg="1" advAuto="0"/>
      <p:bldP spid="174" grpId="0" animBg="1" advAuto="0"/>
      <p:bldP spid="175" grpId="0" animBg="1" advAuto="0"/>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Optima"/>
        <a:ea typeface="Optima"/>
        <a:cs typeface="Optima"/>
      </a:majorFont>
      <a:minorFont>
        <a:latin typeface="Optima"/>
        <a:ea typeface="Optima"/>
        <a:cs typeface="Optim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Optima"/>
        <a:ea typeface="Optima"/>
        <a:cs typeface="Optima"/>
      </a:majorFont>
      <a:minorFont>
        <a:latin typeface="Optima"/>
        <a:ea typeface="Optima"/>
        <a:cs typeface="Optim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TotalTime>
  <Words>6403</Words>
  <Application>Microsoft Office PowerPoint</Application>
  <PresentationFormat>Custom</PresentationFormat>
  <Paragraphs>352</Paragraphs>
  <Slides>14</Slides>
  <Notes>14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vt:i4>
      </vt:variant>
    </vt:vector>
  </HeadingPairs>
  <TitlesOfParts>
    <vt:vector size="28" baseType="lpstr">
      <vt:lpstr>Arial</vt:lpstr>
      <vt:lpstr>Arial Narrow</vt:lpstr>
      <vt:lpstr>Bradley Hand ITC TT-Bold</vt:lpstr>
      <vt:lpstr>Comic Sans MS</vt:lpstr>
      <vt:lpstr>Courier New</vt:lpstr>
      <vt:lpstr>Gill Sans</vt:lpstr>
      <vt:lpstr>Helvetica</vt:lpstr>
      <vt:lpstr>Lucida Grande</vt:lpstr>
      <vt:lpstr>Marker Felt</vt:lpstr>
      <vt:lpstr>Menlo Regular</vt:lpstr>
      <vt:lpstr>Optima</vt:lpstr>
      <vt:lpstr>Times New Roman</vt:lpstr>
      <vt:lpstr>Verdana</vt:lpstr>
      <vt:lpstr>White</vt:lpstr>
      <vt:lpstr>Hashing</vt:lpstr>
      <vt:lpstr>Hashing</vt:lpstr>
      <vt:lpstr>Hash Functions</vt:lpstr>
      <vt:lpstr>Hash Functions</vt:lpstr>
      <vt:lpstr>Hash Functions</vt:lpstr>
      <vt:lpstr>Hash Functions</vt:lpstr>
      <vt:lpstr>Hashing</vt:lpstr>
      <vt:lpstr>Resolving Collisions</vt:lpstr>
      <vt:lpstr>Resolving Collisions</vt:lpstr>
      <vt:lpstr>Efficiency of Hashing</vt:lpstr>
      <vt:lpstr>Load Factor</vt:lpstr>
      <vt:lpstr>Load Factor</vt:lpstr>
      <vt:lpstr>Load Factor</vt:lpstr>
      <vt:lpstr>Efficiency of Hashing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Hashing</dc:title>
  <cp:lastModifiedBy>Anandaraj Jeeva Rathinam (Integra)</cp:lastModifiedBy>
  <cp:revision>10</cp:revision>
  <dcterms:modified xsi:type="dcterms:W3CDTF">2024-05-22T06:20:59Z</dcterms:modified>
</cp:coreProperties>
</file>